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89" r:id="rId3"/>
    <p:sldId id="291" r:id="rId4"/>
    <p:sldId id="256" r:id="rId5"/>
    <p:sldId id="257" r:id="rId6"/>
    <p:sldId id="258" r:id="rId7"/>
    <p:sldId id="25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62" r:id="rId22"/>
    <p:sldId id="263" r:id="rId23"/>
    <p:sldId id="266" r:id="rId24"/>
    <p:sldId id="267" r:id="rId25"/>
    <p:sldId id="268" r:id="rId26"/>
    <p:sldId id="292" r:id="rId27"/>
    <p:sldId id="285" r:id="rId28"/>
    <p:sldId id="286" r:id="rId29"/>
    <p:sldId id="287" r:id="rId30"/>
    <p:sldId id="288" r:id="rId32"/>
    <p:sldId id="320" r:id="rId33"/>
    <p:sldId id="29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12000">
              <a:schemeClr val="bg1"/>
            </a:gs>
            <a:gs pos="17000">
              <a:schemeClr val="bg1"/>
            </a:gs>
          </a:gsLst>
          <a:lin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fade/>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t>
            </a:r>
            <a:endParaRPr lang="en-IN" altLang="en-US"/>
          </a:p>
        </p:txBody>
      </p:sp>
      <p:sp>
        <p:nvSpPr>
          <p:cNvPr id="3" name="Content Placeholder 2"/>
          <p:cNvSpPr>
            <a:spLocks noGrp="1"/>
          </p:cNvSpPr>
          <p:nvPr>
            <p:ph idx="1"/>
          </p:nvPr>
        </p:nvSpPr>
        <p:spPr>
          <a:xfrm>
            <a:off x="838200" y="1487170"/>
            <a:ext cx="10515600" cy="3230245"/>
          </a:xfrm>
        </p:spPr>
        <p:txBody>
          <a:bodyPr>
            <a:normAutofit fontScale="80000"/>
          </a:bodyPr>
          <a:p>
            <a:pPr marL="0" indent="0" algn="ctr">
              <a:lnSpc>
                <a:spcPct val="140000"/>
              </a:lnSpc>
              <a:buNone/>
            </a:pPr>
            <a:r>
              <a:rPr lang="en-IN" altLang="en-US"/>
              <a:t>         </a:t>
            </a:r>
            <a:endParaRPr lang="en-IN" altLang="en-US"/>
          </a:p>
          <a:p>
            <a:pPr marL="0" indent="0" algn="ctr">
              <a:lnSpc>
                <a:spcPct val="140000"/>
              </a:lnSpc>
              <a:buNone/>
            </a:pPr>
            <a:r>
              <a:rPr lang="en-IN" altLang="en-US" sz="7200" b="1">
                <a:latin typeface="Times New Roman" panose="02020603050405020304" charset="0"/>
                <a:cs typeface="Times New Roman" panose="02020603050405020304" charset="0"/>
              </a:rPr>
              <a:t>S</a:t>
            </a:r>
            <a:r>
              <a:rPr lang="en-US" sz="7200" b="1">
                <a:latin typeface="Times New Roman" panose="02020603050405020304" charset="0"/>
                <a:cs typeface="Times New Roman" panose="02020603050405020304" charset="0"/>
                <a:sym typeface="+mn-ea"/>
              </a:rPr>
              <a:t>MART SIGNS FOR                        IMPROVED ROAD SAFETY</a:t>
            </a:r>
            <a:endParaRPr lang="en-IN" altLang="en-US" sz="7200" b="1">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5067935" cy="1325880"/>
          </a:xfrm>
        </p:spPr>
        <p:txBody>
          <a:bodyPr/>
          <a:p>
            <a:r>
              <a:rPr lang="en-US" b="1"/>
              <a:t>PIR SENSOR</a:t>
            </a:r>
            <a:r>
              <a:rPr lang="en-IN" altLang="en-US" b="1"/>
              <a:t>:-</a:t>
            </a:r>
            <a:r>
              <a:rPr lang="en-US" b="1"/>
              <a:t> </a:t>
            </a:r>
            <a:endParaRPr lang="en-US" b="1"/>
          </a:p>
        </p:txBody>
      </p:sp>
      <p:sp>
        <p:nvSpPr>
          <p:cNvPr id="3" name="Content Placeholder 2"/>
          <p:cNvSpPr>
            <a:spLocks noGrp="1"/>
          </p:cNvSpPr>
          <p:nvPr>
            <p:ph sz="half" idx="1"/>
          </p:nvPr>
        </p:nvSpPr>
        <p:spPr>
          <a:xfrm>
            <a:off x="838200" y="1691005"/>
            <a:ext cx="5886450" cy="4687570"/>
          </a:xfrm>
        </p:spPr>
        <p:txBody>
          <a:bodyPr>
            <a:normAutofit lnSpcReduction="20000"/>
          </a:bodyPr>
          <a:p>
            <a:r>
              <a:rPr lang="en-US"/>
              <a:t>PIR stands for Passive Infrared Sensor</a:t>
            </a:r>
            <a:endParaRPr lang="en-US"/>
          </a:p>
          <a:p>
            <a:endParaRPr lang="en-US"/>
          </a:p>
          <a:p>
            <a:r>
              <a:rPr lang="en-US"/>
              <a:t>IT measures infrared light radiating from objects in its field of view.</a:t>
            </a:r>
            <a:endParaRPr lang="en-US"/>
          </a:p>
          <a:p>
            <a:endParaRPr lang="en-US"/>
          </a:p>
          <a:p>
            <a:r>
              <a:rPr lang="en-US"/>
              <a:t>The term “passive” refers to the fact that PIR devices do not radiate energy for detection purposes</a:t>
            </a:r>
            <a:endParaRPr lang="en-US"/>
          </a:p>
          <a:p>
            <a:endParaRPr lang="en-US"/>
          </a:p>
          <a:p>
            <a:r>
              <a:rPr lang="en-US"/>
              <a:t>They work entirely by detecting infrared radiation emitted by or reflected from objects.</a:t>
            </a:r>
            <a:endParaRPr lang="en-US"/>
          </a:p>
          <a:p>
            <a:endParaRPr lang="en-US"/>
          </a:p>
          <a:p>
            <a:endParaRPr lang="en-US"/>
          </a:p>
        </p:txBody>
      </p:sp>
      <p:pic>
        <p:nvPicPr>
          <p:cNvPr id="5" name="Picture 3" descr="IMG_256"/>
          <p:cNvPicPr>
            <a:picLocks noChangeAspect="1"/>
          </p:cNvPicPr>
          <p:nvPr>
            <p:ph sz="half" idx="2"/>
          </p:nvPr>
        </p:nvPicPr>
        <p:blipFill>
          <a:blip r:embed="rId1"/>
          <a:stretch>
            <a:fillRect/>
          </a:stretch>
        </p:blipFill>
        <p:spPr>
          <a:xfrm>
            <a:off x="6883400" y="1883410"/>
            <a:ext cx="4890770" cy="39909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PUSH BUTTON </a:t>
            </a:r>
            <a:r>
              <a:rPr lang="en-IN" altLang="en-US" b="1"/>
              <a:t>:-</a:t>
            </a:r>
            <a:endParaRPr lang="en-IN" altLang="en-US" b="1"/>
          </a:p>
        </p:txBody>
      </p:sp>
      <p:sp>
        <p:nvSpPr>
          <p:cNvPr id="3" name="Content Placeholder 2"/>
          <p:cNvSpPr>
            <a:spLocks noGrp="1"/>
          </p:cNvSpPr>
          <p:nvPr>
            <p:ph sz="half" idx="1"/>
          </p:nvPr>
        </p:nvSpPr>
        <p:spPr>
          <a:xfrm>
            <a:off x="602615" y="2007235"/>
            <a:ext cx="5181600" cy="3754120"/>
          </a:xfrm>
        </p:spPr>
        <p:txBody>
          <a:bodyPr/>
          <a:p>
            <a:r>
              <a:rPr lang="en-US"/>
              <a:t>A push-button is a simple switch mechanism to control some aspect of a machine or a process.</a:t>
            </a:r>
            <a:endParaRPr lang="en-US"/>
          </a:p>
          <a:p>
            <a:endParaRPr lang="en-US"/>
          </a:p>
          <a:p>
            <a:r>
              <a:rPr lang="en-US"/>
              <a:t>The surface of the push button is usually flat or shaped to accommodate the human finger</a:t>
            </a:r>
            <a:endParaRPr lang="en-US"/>
          </a:p>
        </p:txBody>
      </p:sp>
      <p:pic>
        <p:nvPicPr>
          <p:cNvPr id="7" name="Content Placeholder 6" descr="IMG_256"/>
          <p:cNvPicPr>
            <a:picLocks noChangeAspect="1"/>
          </p:cNvPicPr>
          <p:nvPr>
            <p:ph sz="half" idx="2"/>
          </p:nvPr>
        </p:nvPicPr>
        <p:blipFill>
          <a:blip r:embed="rId1"/>
          <a:srcRect t="15268" r="22017" b="10689"/>
          <a:stretch>
            <a:fillRect/>
          </a:stretch>
        </p:blipFill>
        <p:spPr>
          <a:xfrm>
            <a:off x="6553835" y="1691005"/>
            <a:ext cx="5024755" cy="3893185"/>
          </a:xfrm>
          <a:prstGeom prst="rect">
            <a:avLst/>
          </a:prstGeom>
          <a:noFill/>
          <a:ln w="9525">
            <a:noFill/>
          </a:ln>
        </p:spPr>
      </p:pic>
      <p:pic>
        <p:nvPicPr>
          <p:cNvPr id="8" name="Picture 7" descr="Pushbutton (4 pin Tactile-Micro) Switch - Small__33220.1561064769"/>
          <p:cNvPicPr>
            <a:picLocks noChangeAspect="1"/>
          </p:cNvPicPr>
          <p:nvPr/>
        </p:nvPicPr>
        <p:blipFill>
          <a:blip r:embed="rId2"/>
          <a:stretch>
            <a:fillRect/>
          </a:stretch>
        </p:blipFill>
        <p:spPr>
          <a:xfrm rot="21300000">
            <a:off x="640715" y="5091430"/>
            <a:ext cx="1617345" cy="16173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OLED SCREEN</a:t>
            </a:r>
            <a:r>
              <a:rPr lang="en-IN" altLang="en-US" b="1"/>
              <a:t>:-</a:t>
            </a:r>
            <a:endParaRPr lang="en-IN" altLang="en-US" b="1"/>
          </a:p>
        </p:txBody>
      </p:sp>
      <p:sp>
        <p:nvSpPr>
          <p:cNvPr id="3" name="Content Placeholder 2"/>
          <p:cNvSpPr>
            <a:spLocks noGrp="1"/>
          </p:cNvSpPr>
          <p:nvPr>
            <p:ph sz="half" idx="1"/>
          </p:nvPr>
        </p:nvSpPr>
        <p:spPr>
          <a:xfrm>
            <a:off x="699770" y="1594485"/>
            <a:ext cx="6122035" cy="5046345"/>
          </a:xfrm>
        </p:spPr>
        <p:txBody>
          <a:bodyPr>
            <a:normAutofit fontScale="90000"/>
          </a:bodyPr>
          <a:p>
            <a:r>
              <a:rPr lang="en-US"/>
              <a:t>OLED Stands for "Organic Light Emitting Diode" and is pronounced "oh-led."</a:t>
            </a:r>
            <a:endParaRPr lang="en-US"/>
          </a:p>
          <a:p>
            <a:endParaRPr lang="en-US"/>
          </a:p>
          <a:p>
            <a:r>
              <a:rPr lang="en-US"/>
              <a:t>OLED is a type of flat screen display similar to an LCD that does not require a backlight.</a:t>
            </a:r>
            <a:endParaRPr lang="en-US"/>
          </a:p>
          <a:p>
            <a:endParaRPr lang="en-US"/>
          </a:p>
          <a:p>
            <a:r>
              <a:rPr lang="en-US"/>
              <a:t>Each LED within an OLED panel lights up individually.</a:t>
            </a:r>
            <a:endParaRPr lang="en-US"/>
          </a:p>
          <a:p>
            <a:endParaRPr lang="en-US"/>
          </a:p>
          <a:p>
            <a:r>
              <a:rPr lang="en-US"/>
              <a:t>Interfacing this IC with MCU can either be done using IIC or using SPI hence helps to save some pins as well.</a:t>
            </a:r>
            <a:endParaRPr lang="en-US"/>
          </a:p>
        </p:txBody>
      </p:sp>
      <p:pic>
        <p:nvPicPr>
          <p:cNvPr id="5" name="Picture 5" descr="IMG_256"/>
          <p:cNvPicPr>
            <a:picLocks noChangeAspect="1"/>
          </p:cNvPicPr>
          <p:nvPr>
            <p:ph sz="half" idx="2"/>
          </p:nvPr>
        </p:nvPicPr>
        <p:blipFill>
          <a:blip r:embed="rId1"/>
          <a:stretch>
            <a:fillRect/>
          </a:stretch>
        </p:blipFill>
        <p:spPr>
          <a:xfrm>
            <a:off x="7607935" y="1358900"/>
            <a:ext cx="3568065" cy="46634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HUMIDITY SENSOR</a:t>
            </a:r>
            <a:r>
              <a:rPr lang="en-IN" altLang="en-US" b="1"/>
              <a:t>:-</a:t>
            </a:r>
            <a:endParaRPr lang="en-IN" altLang="en-US" b="1"/>
          </a:p>
        </p:txBody>
      </p:sp>
      <p:sp>
        <p:nvSpPr>
          <p:cNvPr id="3" name="Content Placeholder 2"/>
          <p:cNvSpPr>
            <a:spLocks noGrp="1"/>
          </p:cNvSpPr>
          <p:nvPr>
            <p:ph sz="half" idx="1"/>
          </p:nvPr>
        </p:nvSpPr>
        <p:spPr>
          <a:xfrm>
            <a:off x="742315" y="1857375"/>
            <a:ext cx="6101080" cy="4351655"/>
          </a:xfrm>
        </p:spPr>
        <p:txBody>
          <a:bodyPr>
            <a:normAutofit fontScale="90000" lnSpcReduction="10000"/>
          </a:bodyPr>
          <a:p>
            <a:r>
              <a:rPr lang="en-US"/>
              <a:t>A humidity sensor (or hygrometer) senses, measures and reports both moisture and air temperature.</a:t>
            </a:r>
            <a:endParaRPr lang="en-US"/>
          </a:p>
          <a:p>
            <a:endParaRPr lang="en-US"/>
          </a:p>
          <a:p>
            <a:r>
              <a:rPr lang="en-US"/>
              <a:t>These sensors be divided into two groups: relative humidity (RH) sensors and absolute humidity (AH) sensors. </a:t>
            </a:r>
            <a:endParaRPr lang="en-US"/>
          </a:p>
          <a:p>
            <a:endParaRPr lang="en-US"/>
          </a:p>
          <a:p>
            <a:r>
              <a:rPr lang="en-US"/>
              <a:t>These sensors can also provide accurate measurements of dew point and absolute humidity</a:t>
            </a:r>
            <a:endParaRPr lang="en-US"/>
          </a:p>
        </p:txBody>
      </p:sp>
      <p:pic>
        <p:nvPicPr>
          <p:cNvPr id="12" name="Picture 12" descr="DHT11–Temperature-Sensor-Pinout"/>
          <p:cNvPicPr>
            <a:picLocks noChangeAspect="1"/>
          </p:cNvPicPr>
          <p:nvPr>
            <p:ph sz="half" idx="2"/>
          </p:nvPr>
        </p:nvPicPr>
        <p:blipFill>
          <a:blip r:embed="rId1"/>
          <a:stretch>
            <a:fillRect/>
          </a:stretch>
        </p:blipFill>
        <p:spPr>
          <a:xfrm>
            <a:off x="7645400" y="1857375"/>
            <a:ext cx="3907155" cy="3556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942975"/>
            <a:ext cx="10515600" cy="1667510"/>
          </a:xfrm>
        </p:spPr>
        <p:txBody>
          <a:bodyPr>
            <a:noAutofit/>
          </a:bodyPr>
          <a:p>
            <a:pPr algn="ctr"/>
            <a:r>
              <a:rPr lang="en-US" sz="5400" b="1" u="sng" dirty="0">
                <a:sym typeface="+mn-ea"/>
              </a:rPr>
              <a:t>S</a:t>
            </a:r>
            <a:r>
              <a:rPr lang="en-IN" altLang="en-US" sz="5400" b="1" u="sng" dirty="0">
                <a:sym typeface="+mn-ea"/>
              </a:rPr>
              <a:t>OFTWARE REQUIREMENTS</a:t>
            </a:r>
            <a:br>
              <a:rPr lang="en-US" sz="6600" b="1" dirty="0"/>
            </a:br>
            <a:endParaRPr lang="en-US" sz="6600" b="1" dirty="0"/>
          </a:p>
        </p:txBody>
      </p:sp>
      <p:pic>
        <p:nvPicPr>
          <p:cNvPr id="9" name="Picture 8" descr="6z4p2n79"/>
          <p:cNvPicPr>
            <a:picLocks noChangeAspect="1"/>
          </p:cNvPicPr>
          <p:nvPr/>
        </p:nvPicPr>
        <p:blipFill>
          <a:blip r:embed="rId1"/>
          <a:stretch>
            <a:fillRect/>
          </a:stretch>
        </p:blipFill>
        <p:spPr>
          <a:xfrm>
            <a:off x="2591435" y="2493010"/>
            <a:ext cx="7009130" cy="37801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latin typeface="Times New Roman" panose="02020603050405020304" charset="0"/>
                <a:cs typeface="Times New Roman" panose="02020603050405020304" charset="0"/>
                <a:sym typeface="+mn-ea"/>
              </a:rPr>
              <a:t>Software Required for this project are:-</a:t>
            </a:r>
            <a:endParaRPr lang="en-US">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a:xfrm>
            <a:off x="763270" y="2028825"/>
            <a:ext cx="5181600" cy="4351338"/>
          </a:xfrm>
        </p:spPr>
        <p:txBody>
          <a:bodyPr/>
          <a:p>
            <a:pPr marL="514350" indent="-514350">
              <a:buFont typeface="+mj-lt"/>
              <a:buAutoNum type="arabicPeriod"/>
            </a:pPr>
            <a:r>
              <a:rPr lang="en-US" b="1"/>
              <a:t>ARDUINO IDE</a:t>
            </a:r>
            <a:endParaRPr lang="en-US" b="1"/>
          </a:p>
          <a:p>
            <a:pPr marL="514350" indent="-514350">
              <a:buFont typeface="+mj-lt"/>
              <a:buAutoNum type="arabicPeriod"/>
            </a:pPr>
            <a:endParaRPr lang="en-US" b="1"/>
          </a:p>
          <a:p>
            <a:pPr marL="514350" indent="-514350">
              <a:buFont typeface="+mj-lt"/>
              <a:buAutoNum type="arabicPeriod"/>
            </a:pPr>
            <a:r>
              <a:rPr lang="en-US" b="1"/>
              <a:t>NODE-RED </a:t>
            </a:r>
            <a:endParaRPr lang="en-US" b="1"/>
          </a:p>
          <a:p>
            <a:pPr marL="514350" indent="-514350">
              <a:buFont typeface="+mj-lt"/>
              <a:buAutoNum type="arabicPeriod"/>
            </a:pPr>
            <a:endParaRPr lang="en-US" b="1"/>
          </a:p>
          <a:p>
            <a:pPr marL="514350" indent="-514350">
              <a:buFont typeface="+mj-lt"/>
              <a:buAutoNum type="arabicPeriod"/>
            </a:pPr>
            <a:r>
              <a:rPr lang="en-US" b="1"/>
              <a:t>MIT APP INVENTOR </a:t>
            </a:r>
            <a:endParaRPr lang="en-US" b="1"/>
          </a:p>
          <a:p>
            <a:pPr marL="514350" indent="-514350">
              <a:buFont typeface="+mj-lt"/>
              <a:buAutoNum type="arabicPeriod"/>
            </a:pPr>
            <a:endParaRPr lang="en-US" b="1"/>
          </a:p>
          <a:p>
            <a:pPr marL="514350" indent="-514350">
              <a:buFont typeface="+mj-lt"/>
              <a:buAutoNum type="arabicPeriod"/>
            </a:pPr>
            <a:r>
              <a:rPr lang="en-US" b="1"/>
              <a:t>IBM CLOUD</a:t>
            </a:r>
            <a:endParaRPr lang="en-US" b="1"/>
          </a:p>
        </p:txBody>
      </p:sp>
      <p:pic>
        <p:nvPicPr>
          <p:cNvPr id="21" name="Picture 21" descr="download (1)"/>
          <p:cNvPicPr>
            <a:picLocks noChangeAspect="1"/>
          </p:cNvPicPr>
          <p:nvPr>
            <p:ph sz="half" idx="2"/>
          </p:nvPr>
        </p:nvPicPr>
        <p:blipFill>
          <a:blip r:embed="rId1"/>
          <a:stretch>
            <a:fillRect/>
          </a:stretch>
        </p:blipFill>
        <p:spPr>
          <a:xfrm>
            <a:off x="6292215" y="2129790"/>
            <a:ext cx="1905000" cy="771525"/>
          </a:xfrm>
          <a:prstGeom prst="rect">
            <a:avLst/>
          </a:prstGeom>
        </p:spPr>
      </p:pic>
      <p:pic>
        <p:nvPicPr>
          <p:cNvPr id="22" name="Picture 22" descr="download (2)"/>
          <p:cNvPicPr>
            <a:picLocks noChangeAspect="1"/>
          </p:cNvPicPr>
          <p:nvPr/>
        </p:nvPicPr>
        <p:blipFill>
          <a:blip r:embed="rId2"/>
          <a:stretch>
            <a:fillRect/>
          </a:stretch>
        </p:blipFill>
        <p:spPr>
          <a:xfrm>
            <a:off x="8837930" y="3058160"/>
            <a:ext cx="1304290" cy="1394460"/>
          </a:xfrm>
          <a:prstGeom prst="rect">
            <a:avLst/>
          </a:prstGeom>
        </p:spPr>
      </p:pic>
      <p:pic>
        <p:nvPicPr>
          <p:cNvPr id="23" name="Picture 23" descr="download (3)"/>
          <p:cNvPicPr>
            <a:picLocks noChangeAspect="1"/>
          </p:cNvPicPr>
          <p:nvPr/>
        </p:nvPicPr>
        <p:blipFill>
          <a:blip r:embed="rId3"/>
          <a:stretch>
            <a:fillRect/>
          </a:stretch>
        </p:blipFill>
        <p:spPr>
          <a:xfrm>
            <a:off x="6876415" y="4829810"/>
            <a:ext cx="736600" cy="736600"/>
          </a:xfrm>
          <a:prstGeom prst="rect">
            <a:avLst/>
          </a:prstGeom>
        </p:spPr>
      </p:pic>
      <p:pic>
        <p:nvPicPr>
          <p:cNvPr id="11" name="Picture 11" descr="251px-Mit_app_inventor"/>
          <p:cNvPicPr>
            <a:picLocks noChangeAspect="1"/>
          </p:cNvPicPr>
          <p:nvPr/>
        </p:nvPicPr>
        <p:blipFill>
          <a:blip r:embed="rId4"/>
          <a:stretch>
            <a:fillRect/>
          </a:stretch>
        </p:blipFill>
        <p:spPr>
          <a:xfrm>
            <a:off x="6850380" y="3312795"/>
            <a:ext cx="1287145" cy="885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ARDUINO IDE</a:t>
            </a:r>
            <a:endParaRPr lang="en-US" b="1"/>
          </a:p>
        </p:txBody>
      </p:sp>
      <p:pic>
        <p:nvPicPr>
          <p:cNvPr id="5" name="Content Placeholder 4" descr="Arduino1.6.4_IDE_small"/>
          <p:cNvPicPr>
            <a:picLocks noChangeAspect="1"/>
          </p:cNvPicPr>
          <p:nvPr>
            <p:ph sz="half" idx="1"/>
          </p:nvPr>
        </p:nvPicPr>
        <p:blipFill>
          <a:blip r:embed="rId1"/>
          <a:stretch>
            <a:fillRect/>
          </a:stretch>
        </p:blipFill>
        <p:spPr>
          <a:xfrm>
            <a:off x="7089775" y="1428750"/>
            <a:ext cx="4749800" cy="4491990"/>
          </a:xfrm>
          <a:prstGeom prst="rect">
            <a:avLst/>
          </a:prstGeom>
        </p:spPr>
      </p:pic>
      <p:sp>
        <p:nvSpPr>
          <p:cNvPr id="8" name="Content Placeholder 7"/>
          <p:cNvSpPr>
            <a:spLocks noGrp="1"/>
          </p:cNvSpPr>
          <p:nvPr>
            <p:ph sz="half" idx="2"/>
          </p:nvPr>
        </p:nvSpPr>
        <p:spPr>
          <a:xfrm>
            <a:off x="838200" y="1691005"/>
            <a:ext cx="5652135" cy="4351655"/>
          </a:xfrm>
        </p:spPr>
        <p:txBody>
          <a:bodyPr>
            <a:normAutofit lnSpcReduction="10000"/>
          </a:bodyPr>
          <a:p>
            <a:r>
              <a:rPr lang="en-US"/>
              <a:t>The Arduino Integrated Development Environment (IDE) is a cross platform application.</a:t>
            </a:r>
            <a:endParaRPr lang="en-US"/>
          </a:p>
          <a:p>
            <a:endParaRPr lang="en-US"/>
          </a:p>
          <a:p>
            <a:r>
              <a:rPr lang="en-US"/>
              <a:t>It is written in functions from C and C++.</a:t>
            </a:r>
            <a:endParaRPr lang="en-US"/>
          </a:p>
          <a:p>
            <a:endParaRPr lang="en-US"/>
          </a:p>
          <a:p>
            <a:r>
              <a:rPr lang="en-US"/>
              <a:t>It’s used to write and upload programs to Arduino compatible boards.</a:t>
            </a:r>
            <a:endParaRPr lang="en-US"/>
          </a:p>
          <a:p>
            <a:endParaRPr lang="en-US"/>
          </a:p>
        </p:txBody>
      </p:sp>
      <p:pic>
        <p:nvPicPr>
          <p:cNvPr id="9" name="Picture 21" descr="download (1)"/>
          <p:cNvPicPr>
            <a:picLocks noChangeAspect="1"/>
          </p:cNvPicPr>
          <p:nvPr/>
        </p:nvPicPr>
        <p:blipFill>
          <a:blip r:embed="rId2"/>
          <a:srcRect l="21283" t="2469" r="20639" b="-6337"/>
          <a:stretch>
            <a:fillRect/>
          </a:stretch>
        </p:blipFill>
        <p:spPr>
          <a:xfrm>
            <a:off x="4355465" y="627380"/>
            <a:ext cx="1228090" cy="8013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NODE-RED</a:t>
            </a:r>
            <a:endParaRPr lang="en-US" b="1"/>
          </a:p>
        </p:txBody>
      </p:sp>
      <p:sp>
        <p:nvSpPr>
          <p:cNvPr id="4" name="Content Placeholder 3"/>
          <p:cNvSpPr>
            <a:spLocks noGrp="1"/>
          </p:cNvSpPr>
          <p:nvPr>
            <p:ph sz="half" idx="2"/>
          </p:nvPr>
        </p:nvSpPr>
        <p:spPr>
          <a:xfrm>
            <a:off x="838200" y="1868170"/>
            <a:ext cx="6228715" cy="4351655"/>
          </a:xfrm>
        </p:spPr>
        <p:txBody>
          <a:bodyPr>
            <a:normAutofit lnSpcReduction="10000"/>
          </a:bodyPr>
          <a:p>
            <a:r>
              <a:rPr lang="en-US"/>
              <a:t>Node-Red is a flow based development tool for visual programming </a:t>
            </a:r>
            <a:endParaRPr lang="en-US"/>
          </a:p>
          <a:p>
            <a:endParaRPr lang="en-US"/>
          </a:p>
          <a:p>
            <a:r>
              <a:rPr lang="en-US"/>
              <a:t>It is used for wiring together hardware devices, APIs and online services.</a:t>
            </a:r>
            <a:endParaRPr lang="en-US"/>
          </a:p>
          <a:p>
            <a:endParaRPr lang="en-US"/>
          </a:p>
          <a:p>
            <a:r>
              <a:rPr lang="en-US"/>
              <a:t>It provides a browser-based editor that makes it easy to wire together flows using the wide range of nodes </a:t>
            </a:r>
            <a:endParaRPr lang="en-US"/>
          </a:p>
          <a:p>
            <a:endParaRPr lang="en-US"/>
          </a:p>
          <a:p>
            <a:endParaRPr lang="en-US"/>
          </a:p>
          <a:p>
            <a:endParaRPr lang="en-US"/>
          </a:p>
          <a:p>
            <a:endParaRPr lang="en-US"/>
          </a:p>
        </p:txBody>
      </p:sp>
      <p:pic>
        <p:nvPicPr>
          <p:cNvPr id="23" name="Picture 23" descr="download (3)"/>
          <p:cNvPicPr>
            <a:picLocks noChangeAspect="1"/>
          </p:cNvPicPr>
          <p:nvPr>
            <p:ph sz="half" idx="1"/>
          </p:nvPr>
        </p:nvPicPr>
        <p:blipFill>
          <a:blip r:embed="rId1"/>
          <a:stretch>
            <a:fillRect/>
          </a:stretch>
        </p:blipFill>
        <p:spPr>
          <a:xfrm>
            <a:off x="3653155" y="647065"/>
            <a:ext cx="762000" cy="762000"/>
          </a:xfrm>
          <a:prstGeom prst="rect">
            <a:avLst/>
          </a:prstGeom>
        </p:spPr>
      </p:pic>
      <p:pic>
        <p:nvPicPr>
          <p:cNvPr id="6" name="Picture 5" descr="5a3cb3c481b9d04377f0b9d867025a6daf204bf9"/>
          <p:cNvPicPr>
            <a:picLocks noChangeAspect="1"/>
          </p:cNvPicPr>
          <p:nvPr/>
        </p:nvPicPr>
        <p:blipFill>
          <a:blip r:embed="rId2"/>
          <a:stretch>
            <a:fillRect/>
          </a:stretch>
        </p:blipFill>
        <p:spPr>
          <a:xfrm>
            <a:off x="7371715" y="1868170"/>
            <a:ext cx="4373245" cy="36925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MIT APP INVENTOR</a:t>
            </a:r>
            <a:endParaRPr lang="en-US" b="1"/>
          </a:p>
        </p:txBody>
      </p:sp>
      <p:sp>
        <p:nvSpPr>
          <p:cNvPr id="3" name="Content Placeholder 2"/>
          <p:cNvSpPr>
            <a:spLocks noGrp="1"/>
          </p:cNvSpPr>
          <p:nvPr>
            <p:ph sz="half" idx="1"/>
          </p:nvPr>
        </p:nvSpPr>
        <p:spPr>
          <a:xfrm>
            <a:off x="838200" y="1825625"/>
            <a:ext cx="5908040" cy="4351655"/>
          </a:xfrm>
        </p:spPr>
        <p:txBody>
          <a:bodyPr>
            <a:normAutofit lnSpcReduction="10000"/>
          </a:bodyPr>
          <a:p>
            <a:r>
              <a:rPr lang="en-US"/>
              <a:t>MIT App Inventor is a web application integrated development environment</a:t>
            </a:r>
            <a:endParaRPr lang="en-US"/>
          </a:p>
          <a:p>
            <a:endParaRPr lang="en-US"/>
          </a:p>
          <a:p>
            <a:r>
              <a:rPr lang="en-US"/>
              <a:t> It allows to create apps for two operating systems: Android and iOS.</a:t>
            </a:r>
            <a:endParaRPr lang="en-US"/>
          </a:p>
          <a:p>
            <a:endParaRPr lang="en-US"/>
          </a:p>
          <a:p>
            <a:r>
              <a:rPr lang="en-US"/>
              <a:t>It uses a GUI which allows users to drag and drop visual objects to create an application that can run on mobile devices. </a:t>
            </a:r>
            <a:endParaRPr lang="en-US"/>
          </a:p>
          <a:p>
            <a:endParaRPr lang="en-US"/>
          </a:p>
          <a:p>
            <a:endParaRPr lang="en-US"/>
          </a:p>
          <a:p>
            <a:endParaRPr lang="en-US"/>
          </a:p>
          <a:p>
            <a:endParaRPr lang="en-US"/>
          </a:p>
        </p:txBody>
      </p:sp>
      <p:pic>
        <p:nvPicPr>
          <p:cNvPr id="7" name="Content Placeholder 6" descr="App_Inventor_2"/>
          <p:cNvPicPr>
            <a:picLocks noChangeAspect="1"/>
          </p:cNvPicPr>
          <p:nvPr>
            <p:ph sz="half" idx="2"/>
          </p:nvPr>
        </p:nvPicPr>
        <p:blipFill>
          <a:blip r:embed="rId1"/>
          <a:stretch>
            <a:fillRect/>
          </a:stretch>
        </p:blipFill>
        <p:spPr>
          <a:xfrm>
            <a:off x="7277100" y="1987550"/>
            <a:ext cx="4473575" cy="3195320"/>
          </a:xfrm>
          <a:prstGeom prst="rect">
            <a:avLst/>
          </a:prstGeom>
        </p:spPr>
      </p:pic>
      <p:pic>
        <p:nvPicPr>
          <p:cNvPr id="8" name="Picture 11" descr="251px-Mit_app_inventor"/>
          <p:cNvPicPr>
            <a:picLocks noChangeAspect="1"/>
          </p:cNvPicPr>
          <p:nvPr/>
        </p:nvPicPr>
        <p:blipFill>
          <a:blip r:embed="rId2"/>
          <a:stretch>
            <a:fillRect/>
          </a:stretch>
        </p:blipFill>
        <p:spPr>
          <a:xfrm>
            <a:off x="5764530" y="365125"/>
            <a:ext cx="1729740" cy="1189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t>IBM CLOUD</a:t>
            </a:r>
            <a:endParaRPr lang="en-US" b="1"/>
          </a:p>
        </p:txBody>
      </p:sp>
      <p:sp>
        <p:nvSpPr>
          <p:cNvPr id="6" name="Content Placeholder 5"/>
          <p:cNvSpPr>
            <a:spLocks noGrp="1"/>
          </p:cNvSpPr>
          <p:nvPr>
            <p:ph sz="half" idx="2"/>
          </p:nvPr>
        </p:nvSpPr>
        <p:spPr>
          <a:xfrm>
            <a:off x="720725" y="1617345"/>
            <a:ext cx="5685790" cy="4568825"/>
          </a:xfrm>
        </p:spPr>
        <p:txBody>
          <a:bodyPr>
            <a:normAutofit fontScale="70000"/>
          </a:bodyPr>
          <a:p>
            <a:r>
              <a:rPr lang="en-US"/>
              <a:t>IBM cloud computing is a set of cloud computing services for business offered by IBM.</a:t>
            </a:r>
            <a:endParaRPr lang="en-US"/>
          </a:p>
          <a:p>
            <a:endParaRPr lang="en-US"/>
          </a:p>
          <a:p>
            <a:r>
              <a:rPr lang="en-US"/>
              <a:t>It offers both platform as a service (PaaS) and infrastructure as a service (IaaS).</a:t>
            </a:r>
            <a:endParaRPr lang="en-US"/>
          </a:p>
          <a:p>
            <a:endParaRPr lang="en-US"/>
          </a:p>
          <a:p>
            <a:r>
              <a:rPr lang="en-US"/>
              <a:t>With IBM Cloud IaaS, organizations can deploy and access virtualized IT resources</a:t>
            </a:r>
            <a:endParaRPr lang="en-US"/>
          </a:p>
          <a:p>
            <a:endParaRPr lang="en-US"/>
          </a:p>
          <a:p>
            <a:r>
              <a:rPr lang="en-US"/>
              <a:t>With IBM Cloud PaaS  developers can use IBM services to create, manage, run and deploy various types of applications for the public cloud, as well as for local or on-premises environments.</a:t>
            </a:r>
            <a:endParaRPr lang="en-US"/>
          </a:p>
          <a:p>
            <a:endParaRPr lang="en-US"/>
          </a:p>
          <a:p>
            <a:endParaRPr lang="en-US"/>
          </a:p>
          <a:p>
            <a:endParaRPr lang="en-US"/>
          </a:p>
          <a:p>
            <a:endParaRPr lang="en-US"/>
          </a:p>
        </p:txBody>
      </p:sp>
      <p:pic>
        <p:nvPicPr>
          <p:cNvPr id="5" name="Content Placeholder 4" descr="ibm_cloud.png.web.1280.1280"/>
          <p:cNvPicPr>
            <a:picLocks noChangeAspect="1"/>
          </p:cNvPicPr>
          <p:nvPr>
            <p:ph sz="half" idx="1"/>
          </p:nvPr>
        </p:nvPicPr>
        <p:blipFill>
          <a:blip r:embed="rId1"/>
          <a:stretch>
            <a:fillRect/>
          </a:stretch>
        </p:blipFill>
        <p:spPr>
          <a:xfrm>
            <a:off x="6480175" y="2044065"/>
            <a:ext cx="5181600" cy="3400425"/>
          </a:xfrm>
          <a:prstGeom prst="rect">
            <a:avLst/>
          </a:prstGeom>
        </p:spPr>
      </p:pic>
      <p:pic>
        <p:nvPicPr>
          <p:cNvPr id="22" name="Picture 22" descr="download (2)"/>
          <p:cNvPicPr>
            <a:picLocks noChangeAspect="1"/>
          </p:cNvPicPr>
          <p:nvPr/>
        </p:nvPicPr>
        <p:blipFill>
          <a:blip r:embed="rId2"/>
          <a:stretch>
            <a:fillRect/>
          </a:stretch>
        </p:blipFill>
        <p:spPr>
          <a:xfrm>
            <a:off x="4112895" y="438785"/>
            <a:ext cx="1102360" cy="11785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t>
            </a:r>
            <a:endParaRPr lang="en-IN" altLang="en-US"/>
          </a:p>
        </p:txBody>
      </p:sp>
      <p:sp>
        <p:nvSpPr>
          <p:cNvPr id="3" name="Content Placeholder 2"/>
          <p:cNvSpPr>
            <a:spLocks noGrp="1"/>
          </p:cNvSpPr>
          <p:nvPr>
            <p:ph idx="1"/>
          </p:nvPr>
        </p:nvSpPr>
        <p:spPr/>
        <p:txBody>
          <a:bodyPr/>
          <a:p>
            <a:pPr marL="0" indent="0">
              <a:buNone/>
            </a:pPr>
            <a:r>
              <a:rPr lang="en-IN" altLang="en-US"/>
              <a:t>   </a:t>
            </a:r>
            <a:r>
              <a:rPr lang="en-US"/>
              <a:t>  </a:t>
            </a:r>
            <a:r>
              <a:rPr lang="en-US" sz="4400" b="1"/>
              <a:t> </a:t>
            </a:r>
            <a:r>
              <a:rPr lang="en-IN" altLang="en-US" sz="4400" b="1"/>
              <a:t>PRESENTED BY:-</a:t>
            </a:r>
            <a:endParaRPr lang="en-IN" altLang="en-US" sz="4400" b="1"/>
          </a:p>
          <a:p>
            <a:pPr marL="0" indent="0" algn="l">
              <a:buNone/>
            </a:pPr>
            <a:endParaRPr lang="en-IN" altLang="en-US"/>
          </a:p>
          <a:p>
            <a:pPr marL="0" indent="0" algn="ctr">
              <a:buNone/>
            </a:pPr>
            <a:r>
              <a:rPr lang="en-IN" altLang="en-US"/>
              <a:t>MAYANK RAI-1704523</a:t>
            </a:r>
            <a:endParaRPr lang="en-IN" altLang="en-US"/>
          </a:p>
          <a:p>
            <a:pPr marL="0" indent="0" algn="ctr">
              <a:buNone/>
            </a:pPr>
            <a:r>
              <a:rPr lang="en-IN" altLang="en-US"/>
              <a:t>PRAGYA-1704529</a:t>
            </a:r>
            <a:endParaRPr lang="en-IN" altLang="en-US"/>
          </a:p>
          <a:p>
            <a:pPr marL="0" indent="0" algn="ctr">
              <a:buNone/>
            </a:pPr>
            <a:r>
              <a:rPr lang="en-IN" altLang="en-US"/>
              <a:t>PRATEEK TIWARY-1704533</a:t>
            </a:r>
            <a:endParaRPr lang="en-IN" altLang="en-US"/>
          </a:p>
          <a:p>
            <a:pPr marL="0" indent="0" algn="ctr">
              <a:buNone/>
            </a:pPr>
            <a:r>
              <a:rPr lang="en-IN" altLang="en-US"/>
              <a:t>PRITIKA RANJAN-1704535</a:t>
            </a:r>
            <a:endParaRPr lang="en-IN" altLang="en-US"/>
          </a:p>
          <a:p>
            <a:pPr marL="0" indent="0" algn="ctr">
              <a:buNone/>
            </a:pPr>
            <a:r>
              <a:rPr lang="en-IN" altLang="en-US"/>
              <a:t>RUCHIKA DUBEY-1704547</a:t>
            </a:r>
            <a:endParaRPr lang="en-I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4925"/>
            <a:ext cx="9144000" cy="1390650"/>
          </a:xfrm>
        </p:spPr>
        <p:txBody>
          <a:bodyPr/>
          <a:lstStyle/>
          <a:p>
            <a:r>
              <a:rPr lang="en-US" dirty="0"/>
              <a:t> </a:t>
            </a:r>
            <a:r>
              <a:rPr lang="en-US" b="1" u="sng" dirty="0"/>
              <a:t>WORKING</a:t>
            </a:r>
            <a:endParaRPr lang="en-IN" altLang="en-US" b="1" u="sng" dirty="0"/>
          </a:p>
        </p:txBody>
      </p:sp>
      <p:pic>
        <p:nvPicPr>
          <p:cNvPr id="5" name="Picture 4" descr="FG"/>
          <p:cNvPicPr>
            <a:picLocks noChangeAspect="1"/>
          </p:cNvPicPr>
          <p:nvPr/>
        </p:nvPicPr>
        <p:blipFill>
          <a:blip r:embed="rId1"/>
          <a:stretch>
            <a:fillRect/>
          </a:stretch>
        </p:blipFill>
        <p:spPr>
          <a:xfrm>
            <a:off x="2112010" y="1999615"/>
            <a:ext cx="8555990" cy="37788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l"/>
            <a:r>
              <a:rPr lang="en-IN" altLang="en-US" b="1" u="sng">
                <a:sym typeface="+mn-ea"/>
              </a:rPr>
              <a:t>NODE</a:t>
            </a:r>
            <a:r>
              <a:rPr lang="en-US" altLang="en-IN" b="1" u="sng">
                <a:sym typeface="+mn-ea"/>
              </a:rPr>
              <a:t>-</a:t>
            </a:r>
            <a:r>
              <a:rPr lang="en-IN" altLang="en-US" b="1" u="sng">
                <a:sym typeface="+mn-ea"/>
              </a:rPr>
              <a:t>RED FLOW</a:t>
            </a:r>
            <a:r>
              <a:rPr lang="en-IN" altLang="en-US" b="1">
                <a:sym typeface="+mn-ea"/>
              </a:rPr>
              <a:t> </a:t>
            </a:r>
            <a:r>
              <a:rPr lang="en-IN" altLang="en-US">
                <a:sym typeface="+mn-ea"/>
              </a:rPr>
              <a:t> :</a:t>
            </a:r>
            <a:br>
              <a:rPr lang="en-IN" altLang="en-US"/>
            </a:br>
            <a:endParaRPr lang="en-IN" altLang="en-US"/>
          </a:p>
        </p:txBody>
      </p:sp>
      <p:pic>
        <p:nvPicPr>
          <p:cNvPr id="13" name="Picture 13" descr="Capture2"/>
          <p:cNvPicPr>
            <a:picLocks noChangeAspect="1"/>
          </p:cNvPicPr>
          <p:nvPr>
            <p:ph sz="half" idx="1"/>
          </p:nvPr>
        </p:nvPicPr>
        <p:blipFill>
          <a:blip r:embed="rId1"/>
          <a:stretch>
            <a:fillRect/>
          </a:stretch>
        </p:blipFill>
        <p:spPr>
          <a:xfrm>
            <a:off x="838200" y="2105025"/>
            <a:ext cx="6108065" cy="3573145"/>
          </a:xfrm>
          <a:prstGeom prst="rect">
            <a:avLst/>
          </a:prstGeom>
        </p:spPr>
      </p:pic>
      <p:sp>
        <p:nvSpPr>
          <p:cNvPr id="4" name="Content Placeholder 3"/>
          <p:cNvSpPr/>
          <p:nvPr>
            <p:ph sz="half" idx="2"/>
          </p:nvPr>
        </p:nvSpPr>
        <p:spPr>
          <a:xfrm>
            <a:off x="7127240" y="2453005"/>
            <a:ext cx="4683760" cy="2669540"/>
          </a:xfrm>
        </p:spPr>
        <p:txBody>
          <a:bodyPr>
            <a:noAutofit/>
          </a:bodyPr>
          <a:p>
            <a:pPr marL="0" indent="0" algn="l" fontAlgn="auto">
              <a:lnSpc>
                <a:spcPct val="130000"/>
              </a:lnSpc>
              <a:spcBef>
                <a:spcPts val="0"/>
              </a:spcBef>
              <a:spcAft>
                <a:spcPts val="0"/>
              </a:spcAft>
              <a:buNone/>
            </a:pPr>
            <a:r>
              <a:rPr lang="en-US" altLang="en-IN" sz="2400"/>
              <a:t>T</a:t>
            </a:r>
            <a:r>
              <a:rPr lang="en-IN" altLang="en-US" sz="2400"/>
              <a:t>he NodeRed flow acts as a interface between the hardwere and the webpage which can be use to later to extract data onto the mobile application.</a:t>
            </a:r>
            <a:endParaRPr lang="en-IN" altLang="en-US" sz="2400"/>
          </a:p>
          <a:p>
            <a:pPr marL="0" indent="0" algn="l" fontAlgn="auto">
              <a:buNone/>
            </a:pPr>
            <a:endParaRPr lang="en-IN" altLang="en-US" sz="2400"/>
          </a:p>
          <a:p>
            <a:pPr marL="0" indent="0" algn="l" fontAlgn="auto">
              <a:buNone/>
            </a:pPr>
            <a:endParaRPr lang="en-IN" altLang="en-US" sz="24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fontAlgn="auto">
              <a:spcBef>
                <a:spcPts val="600"/>
              </a:spcBef>
            </a:pPr>
            <a:r>
              <a:rPr lang="en-IN" altLang="en-US" b="1" u="sng"/>
              <a:t>WEBPAGE</a:t>
            </a:r>
            <a:r>
              <a:rPr lang="en-IN" altLang="en-US" u="sng"/>
              <a:t>:</a:t>
            </a:r>
            <a:endParaRPr lang="en-IN" altLang="en-US" u="sng"/>
          </a:p>
        </p:txBody>
      </p:sp>
      <p:sp>
        <p:nvSpPr>
          <p:cNvPr id="4" name="Content Placeholder 3"/>
          <p:cNvSpPr>
            <a:spLocks noGrp="1"/>
          </p:cNvSpPr>
          <p:nvPr>
            <p:ph sz="half" idx="2"/>
          </p:nvPr>
        </p:nvSpPr>
        <p:spPr>
          <a:xfrm>
            <a:off x="6497320" y="1413510"/>
            <a:ext cx="5189220" cy="4717415"/>
          </a:xfrm>
        </p:spPr>
        <p:txBody>
          <a:bodyPr>
            <a:noAutofit/>
          </a:bodyPr>
          <a:p>
            <a:pPr marL="0" indent="0" fontAlgn="auto">
              <a:lnSpc>
                <a:spcPct val="150000"/>
              </a:lnSpc>
              <a:spcBef>
                <a:spcPts val="0"/>
              </a:spcBef>
              <a:spcAft>
                <a:spcPts val="0"/>
              </a:spcAft>
              <a:buNone/>
            </a:pPr>
            <a:r>
              <a:rPr lang="en-US" sz="2400">
                <a:sym typeface="+mn-ea"/>
              </a:rPr>
              <a:t>Now, since we know that Node-Red provides a Web browser interface for flow editing , so the extracted readings will be displayed on the web page.</a:t>
            </a:r>
            <a:endParaRPr lang="en-US" sz="2400">
              <a:sym typeface="+mn-ea"/>
            </a:endParaRPr>
          </a:p>
          <a:p>
            <a:pPr marL="0" indent="0" fontAlgn="auto">
              <a:lnSpc>
                <a:spcPct val="150000"/>
              </a:lnSpc>
              <a:spcBef>
                <a:spcPts val="0"/>
              </a:spcBef>
              <a:spcAft>
                <a:spcPts val="0"/>
              </a:spcAft>
              <a:buNone/>
            </a:pPr>
            <a:endParaRPr lang="en-US" sz="2400">
              <a:sym typeface="+mn-ea"/>
            </a:endParaRPr>
          </a:p>
          <a:p>
            <a:pPr marL="0" indent="0" fontAlgn="auto">
              <a:lnSpc>
                <a:spcPct val="150000"/>
              </a:lnSpc>
              <a:spcBef>
                <a:spcPts val="0"/>
              </a:spcBef>
              <a:spcAft>
                <a:spcPts val="0"/>
              </a:spcAft>
              <a:buNone/>
            </a:pPr>
            <a:r>
              <a:rPr lang="en-US" sz="2400"/>
              <a:t>All the readings are then taken from the web page and then the  readings </a:t>
            </a:r>
            <a:r>
              <a:rPr lang="en-IN" altLang="en-US" sz="2400"/>
              <a:t>are sent </a:t>
            </a:r>
            <a:r>
              <a:rPr lang="en-US" sz="2400"/>
              <a:t> onto the mobile application</a:t>
            </a:r>
            <a:endParaRPr lang="en-US" sz="2000"/>
          </a:p>
          <a:p>
            <a:pPr marL="0" indent="0" fontAlgn="auto">
              <a:lnSpc>
                <a:spcPct val="170000"/>
              </a:lnSpc>
              <a:spcBef>
                <a:spcPts val="0"/>
              </a:spcBef>
              <a:buNone/>
            </a:pPr>
            <a:endParaRPr lang="en-US" sz="2000"/>
          </a:p>
          <a:p>
            <a:pPr marL="0" indent="0" fontAlgn="auto">
              <a:lnSpc>
                <a:spcPct val="170000"/>
              </a:lnSpc>
              <a:spcBef>
                <a:spcPts val="0"/>
              </a:spcBef>
              <a:buNone/>
            </a:pPr>
            <a:endParaRPr lang="en-US" sz="2000"/>
          </a:p>
        </p:txBody>
      </p:sp>
      <p:pic>
        <p:nvPicPr>
          <p:cNvPr id="14" name="Picture 14" descr="Capture3"/>
          <p:cNvPicPr>
            <a:picLocks noChangeAspect="1"/>
          </p:cNvPicPr>
          <p:nvPr>
            <p:ph sz="half" idx="1"/>
          </p:nvPr>
        </p:nvPicPr>
        <p:blipFill>
          <a:blip r:embed="rId1"/>
          <a:stretch>
            <a:fillRect/>
          </a:stretch>
        </p:blipFill>
        <p:spPr>
          <a:xfrm>
            <a:off x="838200" y="2110740"/>
            <a:ext cx="5274310" cy="3322955"/>
          </a:xfrm>
          <a:prstGeom prst="rect">
            <a:avLst/>
          </a:prstGeom>
          <a:ln>
            <a:solidFill>
              <a:schemeClr val="tx1"/>
            </a:solid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96240"/>
            <a:ext cx="10515600" cy="1094740"/>
          </a:xfrm>
        </p:spPr>
        <p:txBody>
          <a:bodyPr/>
          <a:p>
            <a:r>
              <a:rPr lang="en-US" b="1" u="sng"/>
              <a:t>MOBILE APPLICATION</a:t>
            </a:r>
            <a:r>
              <a:rPr lang="en-US" b="1"/>
              <a:t> :</a:t>
            </a:r>
            <a:endParaRPr lang="en-US" b="1"/>
          </a:p>
        </p:txBody>
      </p:sp>
      <p:pic>
        <p:nvPicPr>
          <p:cNvPr id="18" name="Picture 16"/>
          <p:cNvPicPr>
            <a:picLocks noChangeAspect="1"/>
          </p:cNvPicPr>
          <p:nvPr/>
        </p:nvPicPr>
        <p:blipFill>
          <a:blip r:embed="rId1"/>
          <a:srcRect l="39269" t="8873" r="39101" b="7973"/>
          <a:stretch>
            <a:fillRect/>
          </a:stretch>
        </p:blipFill>
        <p:spPr>
          <a:xfrm>
            <a:off x="844550" y="1675765"/>
            <a:ext cx="2204085" cy="4257040"/>
          </a:xfrm>
          <a:prstGeom prst="rect">
            <a:avLst/>
          </a:prstGeom>
          <a:noFill/>
          <a:ln>
            <a:noFill/>
          </a:ln>
        </p:spPr>
      </p:pic>
      <p:pic>
        <p:nvPicPr>
          <p:cNvPr id="9" name="Picture 14"/>
          <p:cNvPicPr>
            <a:picLocks noChangeAspect="1"/>
          </p:cNvPicPr>
          <p:nvPr/>
        </p:nvPicPr>
        <p:blipFill>
          <a:blip r:embed="rId2"/>
          <a:srcRect l="39269" t="8873" r="39269" b="8573"/>
          <a:stretch>
            <a:fillRect/>
          </a:stretch>
        </p:blipFill>
        <p:spPr>
          <a:xfrm>
            <a:off x="3820795" y="1675765"/>
            <a:ext cx="2210435" cy="4257675"/>
          </a:xfrm>
          <a:prstGeom prst="rect">
            <a:avLst/>
          </a:prstGeom>
          <a:noFill/>
          <a:ln>
            <a:noFill/>
          </a:ln>
        </p:spPr>
      </p:pic>
      <p:sp>
        <p:nvSpPr>
          <p:cNvPr id="10" name="Content Placeholder 9"/>
          <p:cNvSpPr/>
          <p:nvPr>
            <p:ph sz="half" idx="2"/>
          </p:nvPr>
        </p:nvSpPr>
        <p:spPr>
          <a:xfrm>
            <a:off x="6504940" y="1490980"/>
            <a:ext cx="5362575" cy="4627880"/>
          </a:xfrm>
        </p:spPr>
        <p:txBody>
          <a:bodyPr>
            <a:noAutofit/>
          </a:bodyPr>
          <a:p>
            <a:pPr marL="0" indent="0" fontAlgn="auto">
              <a:lnSpc>
                <a:spcPct val="120000"/>
              </a:lnSpc>
              <a:spcBef>
                <a:spcPts val="0"/>
              </a:spcBef>
              <a:spcAft>
                <a:spcPts val="0"/>
              </a:spcAft>
              <a:buNone/>
            </a:pPr>
            <a:r>
              <a:rPr lang="en-US" altLang="en-IN" sz="2400"/>
              <a:t>I</a:t>
            </a:r>
            <a:r>
              <a:rPr lang="en-IN" altLang="en-US" sz="2400"/>
              <a:t>n the first picture our mobile application shows the output as chances of rain! as our himidity sensor  has detected that it is or will be raining.</a:t>
            </a:r>
            <a:endParaRPr lang="en-IN" altLang="en-US" sz="2400"/>
          </a:p>
          <a:p>
            <a:pPr marL="0" indent="0" fontAlgn="auto">
              <a:lnSpc>
                <a:spcPct val="120000"/>
              </a:lnSpc>
              <a:spcBef>
                <a:spcPts val="0"/>
              </a:spcBef>
              <a:spcAft>
                <a:spcPts val="0"/>
              </a:spcAft>
              <a:buNone/>
            </a:pPr>
            <a:endParaRPr lang="en-IN" altLang="en-US" sz="2400"/>
          </a:p>
          <a:p>
            <a:pPr marL="0" indent="0" fontAlgn="auto">
              <a:lnSpc>
                <a:spcPct val="120000"/>
              </a:lnSpc>
              <a:spcBef>
                <a:spcPts val="0"/>
              </a:spcBef>
              <a:spcAft>
                <a:spcPts val="0"/>
              </a:spcAft>
              <a:buNone/>
            </a:pPr>
            <a:r>
              <a:rPr lang="en-US" altLang="en-IN" sz="2400"/>
              <a:t>I</a:t>
            </a:r>
            <a:r>
              <a:rPr lang="en-IN" altLang="en-US" sz="2400"/>
              <a:t>n the second  picture our mobile application shows the output as stop for pedestrian! as someone might have pressed the push button so they can cross the road while the taffic is stoped. </a:t>
            </a:r>
            <a:endParaRPr lang="en-IN" altLang="en-US" sz="24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15"/>
          <p:cNvPicPr>
            <a:picLocks noChangeAspect="1"/>
          </p:cNvPicPr>
          <p:nvPr>
            <p:ph sz="half" idx="1"/>
          </p:nvPr>
        </p:nvPicPr>
        <p:blipFill>
          <a:blip r:embed="rId1"/>
          <a:srcRect l="38920" t="9665" r="39101" b="7988"/>
          <a:stretch>
            <a:fillRect/>
          </a:stretch>
        </p:blipFill>
        <p:spPr>
          <a:xfrm>
            <a:off x="635000" y="1176655"/>
            <a:ext cx="2463165" cy="4646295"/>
          </a:xfrm>
          <a:prstGeom prst="rect">
            <a:avLst/>
          </a:prstGeom>
          <a:noFill/>
          <a:ln>
            <a:noFill/>
          </a:ln>
        </p:spPr>
      </p:pic>
      <p:pic>
        <p:nvPicPr>
          <p:cNvPr id="5" name="Content Placeholder 4"/>
          <p:cNvPicPr>
            <a:picLocks noChangeAspect="1"/>
          </p:cNvPicPr>
          <p:nvPr>
            <p:ph sz="half" idx="2"/>
          </p:nvPr>
        </p:nvPicPr>
        <p:blipFill>
          <a:blip r:embed="rId2"/>
          <a:stretch>
            <a:fillRect/>
          </a:stretch>
        </p:blipFill>
        <p:spPr>
          <a:xfrm>
            <a:off x="3907155" y="1176655"/>
            <a:ext cx="2506345" cy="4599305"/>
          </a:xfrm>
          <a:prstGeom prst="rect">
            <a:avLst/>
          </a:prstGeom>
        </p:spPr>
      </p:pic>
      <p:sp>
        <p:nvSpPr>
          <p:cNvPr id="6" name="Text Box 5"/>
          <p:cNvSpPr txBox="1"/>
          <p:nvPr/>
        </p:nvSpPr>
        <p:spPr>
          <a:xfrm>
            <a:off x="6845300" y="1477010"/>
            <a:ext cx="4974590" cy="4046220"/>
          </a:xfrm>
          <a:prstGeom prst="rect">
            <a:avLst/>
          </a:prstGeom>
          <a:noFill/>
        </p:spPr>
        <p:txBody>
          <a:bodyPr wrap="square" rtlCol="0" anchor="t">
            <a:spAutoFit/>
          </a:bodyPr>
          <a:p>
            <a:pPr marL="0" indent="0" fontAlgn="auto">
              <a:spcBef>
                <a:spcPts val="300"/>
              </a:spcBef>
              <a:buNone/>
            </a:pPr>
            <a:r>
              <a:rPr lang="en-US" altLang="en-IN" sz="2800">
                <a:sym typeface="+mn-ea"/>
              </a:rPr>
              <a:t>I</a:t>
            </a:r>
            <a:r>
              <a:rPr lang="en-IN" altLang="en-US" sz="2800">
                <a:sym typeface="+mn-ea"/>
              </a:rPr>
              <a:t>n the first picture our mobile application shows the output as Heavy traffic! as our PIR sensor  has detected less movement. </a:t>
            </a:r>
            <a:endParaRPr lang="en-IN" altLang="en-US" sz="2800">
              <a:sym typeface="+mn-ea"/>
            </a:endParaRPr>
          </a:p>
          <a:p>
            <a:pPr marL="0" indent="0" fontAlgn="auto">
              <a:spcBef>
                <a:spcPts val="300"/>
              </a:spcBef>
              <a:buNone/>
            </a:pPr>
            <a:endParaRPr lang="en-IN" altLang="en-US" sz="2800"/>
          </a:p>
          <a:p>
            <a:pPr marL="0" indent="0" fontAlgn="auto">
              <a:spcBef>
                <a:spcPts val="300"/>
              </a:spcBef>
              <a:buNone/>
            </a:pPr>
            <a:r>
              <a:rPr lang="en-US" altLang="en-IN" sz="2800">
                <a:sym typeface="+mn-ea"/>
              </a:rPr>
              <a:t>I</a:t>
            </a:r>
            <a:r>
              <a:rPr lang="en-IN" altLang="en-US" sz="2800">
                <a:sym typeface="+mn-ea"/>
              </a:rPr>
              <a:t>n the second  picture our mobile application shows the output as drive safe! as there is no obsticle and he/she can drive safely now.</a:t>
            </a:r>
            <a:endParaRPr lang="en-IN" sz="28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a:xfrm>
            <a:off x="1125220" y="386715"/>
            <a:ext cx="10515600" cy="1325563"/>
          </a:xfrm>
        </p:spPr>
        <p:txBody>
          <a:bodyPr/>
          <a:p>
            <a:r>
              <a:rPr lang="en-IN" altLang="en-US" b="1" u="sng"/>
              <a:t>Message Alert: </a:t>
            </a:r>
            <a:endParaRPr lang="en-IN" altLang="en-US" b="1" u="sng"/>
          </a:p>
        </p:txBody>
      </p:sp>
      <p:pic>
        <p:nvPicPr>
          <p:cNvPr id="20" name="Picture 20" descr="WhatsApp Image 2020-06-12 at 11.05.40 PM"/>
          <p:cNvPicPr>
            <a:picLocks noChangeAspect="1"/>
          </p:cNvPicPr>
          <p:nvPr>
            <p:ph idx="1"/>
          </p:nvPr>
        </p:nvPicPr>
        <p:blipFill>
          <a:blip r:embed="rId1"/>
          <a:stretch>
            <a:fillRect/>
          </a:stretch>
        </p:blipFill>
        <p:spPr>
          <a:xfrm>
            <a:off x="1125220" y="1501140"/>
            <a:ext cx="2979420" cy="4810125"/>
          </a:xfrm>
          <a:prstGeom prst="rect">
            <a:avLst/>
          </a:prstGeom>
        </p:spPr>
      </p:pic>
      <p:sp>
        <p:nvSpPr>
          <p:cNvPr id="100" name="Text Box 99"/>
          <p:cNvSpPr txBox="1"/>
          <p:nvPr/>
        </p:nvSpPr>
        <p:spPr>
          <a:xfrm>
            <a:off x="5212080" y="1501140"/>
            <a:ext cx="5827395" cy="4615815"/>
          </a:xfrm>
          <a:prstGeom prst="rect">
            <a:avLst/>
          </a:prstGeom>
          <a:noFill/>
          <a:ln w="9525">
            <a:noFill/>
          </a:ln>
        </p:spPr>
        <p:txBody>
          <a:bodyPr wrap="square">
            <a:spAutoFit/>
          </a:bodyPr>
          <a:p>
            <a:pPr indent="0" fontAlgn="auto">
              <a:lnSpc>
                <a:spcPct val="150000"/>
              </a:lnSpc>
            </a:pPr>
            <a:r>
              <a:rPr lang="en-US" sz="2800" b="0">
                <a:latin typeface="Calibri" panose="020F0502020204030204" charset="0"/>
                <a:ea typeface="SimSun" panose="02010600030101010101" pitchFamily="2" charset="-122"/>
                <a:cs typeface="Times New Roman" panose="02020603050405020304" charset="0"/>
              </a:rPr>
              <a:t>We can also receive alert notifications via text messages using the app. which can be use to alert TRAFFIC POLICE COMMISSIONERATE to keep a check on what the sign board is displaying and if needed can send a traffic police to assist the situation</a:t>
            </a:r>
            <a:r>
              <a:rPr lang="en-IN" altLang="en-US" sz="2800" b="0">
                <a:latin typeface="Calibri" panose="020F0502020204030204" charset="0"/>
                <a:ea typeface="SimSun" panose="02010600030101010101" pitchFamily="2" charset="-122"/>
                <a:cs typeface="Times New Roman" panose="02020603050405020304" charset="0"/>
              </a:rPr>
              <a:t>.</a:t>
            </a:r>
            <a:endParaRPr lang="en-IN" altLang="en-US" sz="2800" b="0">
              <a:latin typeface="Calibri" panose="020F0502020204030204" charset="0"/>
              <a:ea typeface="SimSun" panose="02010600030101010101" pitchFamily="2"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703580"/>
          </a:xfrm>
        </p:spPr>
        <p:txBody>
          <a:bodyPr>
            <a:normAutofit fontScale="90000"/>
          </a:bodyPr>
          <a:p>
            <a:pPr algn="ctr"/>
            <a:r>
              <a:rPr lang="en-IN" altLang="en-US" sz="5400" b="1" u="sng"/>
              <a:t>FUTURE SCOPE</a:t>
            </a:r>
            <a:endParaRPr lang="en-IN" altLang="en-US" sz="5400" b="1" u="sng"/>
          </a:p>
        </p:txBody>
      </p:sp>
      <p:sp>
        <p:nvSpPr>
          <p:cNvPr id="7" name="Content Placeholder 6"/>
          <p:cNvSpPr>
            <a:spLocks noGrp="1"/>
          </p:cNvSpPr>
          <p:nvPr>
            <p:ph idx="1"/>
          </p:nvPr>
        </p:nvSpPr>
        <p:spPr>
          <a:xfrm>
            <a:off x="838200" y="1404620"/>
            <a:ext cx="10515600" cy="5069840"/>
          </a:xfrm>
        </p:spPr>
        <p:txBody>
          <a:bodyPr>
            <a:normAutofit fontScale="90000" lnSpcReduction="10000"/>
          </a:bodyPr>
          <a:p>
            <a:pPr fontAlgn="auto">
              <a:lnSpc>
                <a:spcPct val="130000"/>
              </a:lnSpc>
              <a:spcBef>
                <a:spcPts val="400"/>
              </a:spcBef>
            </a:pPr>
            <a:r>
              <a:rPr lang="en-IN" altLang="en-US" b="1"/>
              <a:t>PREDICTS HEAVY T</a:t>
            </a:r>
            <a:r>
              <a:rPr lang="en-US" altLang="en-IN" b="1"/>
              <a:t>R</a:t>
            </a:r>
            <a:r>
              <a:rPr lang="en-IN" altLang="en-US" b="1"/>
              <a:t>AFFIC</a:t>
            </a:r>
            <a:r>
              <a:rPr lang="en-IN" altLang="en-US"/>
              <a:t>:- </a:t>
            </a:r>
            <a:r>
              <a:rPr lang="en-US"/>
              <a:t>In order to avoid different kind of losses caused due to traffic, it is mandatory to take effective steps. One way to solve this is by predicting the high traffic density. Furthermore, the PIR sensor detects and informs the traffic control system about the traffic jam risk in order to guide them bypass critical zone.</a:t>
            </a:r>
            <a:endParaRPr lang="en-US"/>
          </a:p>
          <a:p>
            <a:pPr fontAlgn="auto">
              <a:lnSpc>
                <a:spcPct val="130000"/>
              </a:lnSpc>
              <a:spcBef>
                <a:spcPts val="400"/>
              </a:spcBef>
            </a:pPr>
            <a:endParaRPr lang="en-US"/>
          </a:p>
          <a:p>
            <a:pPr fontAlgn="auto">
              <a:lnSpc>
                <a:spcPct val="130000"/>
              </a:lnSpc>
              <a:spcBef>
                <a:spcPts val="400"/>
              </a:spcBef>
            </a:pPr>
            <a:r>
              <a:rPr lang="en-IN" altLang="en-US" b="1"/>
              <a:t>CUSTOMIZE ROAD CROSSING TIME</a:t>
            </a:r>
            <a:r>
              <a:rPr lang="en-IN" altLang="en-US"/>
              <a:t>:- </a:t>
            </a:r>
            <a:r>
              <a:rPr lang="en-US"/>
              <a:t>The other way discussed in project is about using push button to customize the time for pedestrians to cross the road according to available traffic which  </a:t>
            </a:r>
            <a:r>
              <a:rPr lang="en-IN" altLang="en-US"/>
              <a:t>will </a:t>
            </a:r>
            <a:r>
              <a:rPr lang="en-IN" altLang="en-US"/>
              <a:t>save </a:t>
            </a:r>
            <a:r>
              <a:rPr lang="en-US"/>
              <a:t>their time. This is helpful in urban areas with huge population on foot. </a:t>
            </a:r>
            <a:endParaRPr 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t>
            </a:r>
            <a:endParaRPr lang="en-IN" altLang="en-US"/>
          </a:p>
        </p:txBody>
      </p:sp>
      <p:sp>
        <p:nvSpPr>
          <p:cNvPr id="3" name="Content Placeholder 2"/>
          <p:cNvSpPr>
            <a:spLocks noGrp="1"/>
          </p:cNvSpPr>
          <p:nvPr>
            <p:ph sz="half" idx="1"/>
          </p:nvPr>
        </p:nvSpPr>
        <p:spPr>
          <a:xfrm>
            <a:off x="838200" y="739775"/>
            <a:ext cx="5181600" cy="5378450"/>
          </a:xfrm>
        </p:spPr>
        <p:txBody>
          <a:bodyPr>
            <a:normAutofit/>
          </a:bodyPr>
          <a:p>
            <a:pPr marL="0" indent="0" algn="ctr">
              <a:buNone/>
            </a:pPr>
            <a:r>
              <a:rPr lang="en-IN" altLang="en-US" sz="3200" b="1"/>
              <a:t>MEASURES HUMIDITY IN ATMOSPHERE</a:t>
            </a:r>
            <a:r>
              <a:rPr lang="en-IN" altLang="en-US"/>
              <a:t> </a:t>
            </a:r>
            <a:endParaRPr lang="en-IN" altLang="en-US"/>
          </a:p>
          <a:p>
            <a:pPr marL="0" indent="0" algn="ctr">
              <a:buNone/>
            </a:pPr>
            <a:endParaRPr lang="en-IN" altLang="en-US"/>
          </a:p>
          <a:p>
            <a:pPr marL="0" indent="0" fontAlgn="auto">
              <a:lnSpc>
                <a:spcPct val="120000"/>
              </a:lnSpc>
              <a:spcBef>
                <a:spcPts val="400"/>
              </a:spcBef>
              <a:buNone/>
            </a:pPr>
            <a:r>
              <a:rPr lang="en-US" sz="2400"/>
              <a:t>Next is humidity sensor which senses the humidity in atmosphere and predicts whether there is chances of rain or not. This can be very helpful to drivers as a </a:t>
            </a:r>
            <a:r>
              <a:rPr lang="en-IN" altLang="en-US" sz="2400"/>
              <a:t>large</a:t>
            </a:r>
            <a:r>
              <a:rPr lang="en-US" sz="2400"/>
              <a:t> number of road accidents take place due to bad weather conditions. This informs driver to vary speed accordingly or take a divergence. </a:t>
            </a:r>
            <a:endParaRPr lang="en-US"/>
          </a:p>
          <a:p>
            <a:pPr marL="0" indent="0">
              <a:buNone/>
            </a:pPr>
            <a:endParaRPr lang="en-IN" altLang="en-US"/>
          </a:p>
        </p:txBody>
      </p:sp>
      <p:pic>
        <p:nvPicPr>
          <p:cNvPr id="6" name="Content Placeholder 5"/>
          <p:cNvPicPr>
            <a:picLocks noChangeAspect="1"/>
          </p:cNvPicPr>
          <p:nvPr>
            <p:ph sz="half" idx="2"/>
          </p:nvPr>
        </p:nvPicPr>
        <p:blipFill>
          <a:blip r:embed="rId1"/>
          <a:stretch>
            <a:fillRect/>
          </a:stretch>
        </p:blipFill>
        <p:spPr>
          <a:xfrm>
            <a:off x="6754495" y="1840865"/>
            <a:ext cx="5015230" cy="3761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795655" y="480060"/>
            <a:ext cx="5224145" cy="5897880"/>
          </a:xfrm>
        </p:spPr>
        <p:txBody>
          <a:bodyPr>
            <a:normAutofit fontScale="90000" lnSpcReduction="10000"/>
          </a:bodyPr>
          <a:p>
            <a:pPr marL="0" indent="0" fontAlgn="auto">
              <a:lnSpc>
                <a:spcPct val="130000"/>
              </a:lnSpc>
              <a:spcBef>
                <a:spcPts val="400"/>
              </a:spcBef>
            </a:pPr>
            <a:r>
              <a:rPr lang="en-US" altLang="en-IN" b="1">
                <a:sym typeface="+mn-ea"/>
              </a:rPr>
              <a:t>I</a:t>
            </a:r>
            <a:r>
              <a:rPr lang="en-IN" altLang="en-US" b="1">
                <a:sym typeface="+mn-ea"/>
              </a:rPr>
              <a:t>MPROVES ROAD CAPACITY</a:t>
            </a:r>
            <a:r>
              <a:rPr lang="en-IN" altLang="en-US">
                <a:sym typeface="+mn-ea"/>
              </a:rPr>
              <a:t>:- </a:t>
            </a:r>
            <a:r>
              <a:rPr lang="en-US">
                <a:sym typeface="+mn-ea"/>
              </a:rPr>
              <a:t>The project identifies the mixed traffic conditions and encroachment resulting in reduction of capacity of roads and providing the information to drivers to choose alternative routes.</a:t>
            </a:r>
            <a:endParaRPr lang="en-US"/>
          </a:p>
          <a:p>
            <a:pPr marL="0" indent="0" fontAlgn="auto">
              <a:lnSpc>
                <a:spcPct val="130000"/>
              </a:lnSpc>
              <a:spcBef>
                <a:spcPts val="400"/>
              </a:spcBef>
              <a:buNone/>
            </a:pPr>
            <a:endParaRPr lang="en-IN" altLang="en-US" b="1"/>
          </a:p>
          <a:p>
            <a:pPr marL="0" indent="0" fontAlgn="auto">
              <a:lnSpc>
                <a:spcPct val="130000"/>
              </a:lnSpc>
              <a:spcBef>
                <a:spcPts val="400"/>
              </a:spcBef>
            </a:pPr>
            <a:r>
              <a:rPr lang="en-IN" altLang="en-US" b="1"/>
              <a:t>SAVES TIME</a:t>
            </a:r>
            <a:r>
              <a:rPr lang="en-IN" altLang="en-US"/>
              <a:t>:- The project provides the current traffic condition to drivers which helps them to take an alternate route. The customized push button helps to save time for pedestrians.</a:t>
            </a:r>
            <a:endParaRPr lang="en-IN" altLang="en-US"/>
          </a:p>
          <a:p>
            <a:pPr marL="0" indent="0" fontAlgn="auto">
              <a:lnSpc>
                <a:spcPct val="130000"/>
              </a:lnSpc>
              <a:spcBef>
                <a:spcPts val="400"/>
              </a:spcBef>
              <a:buNone/>
            </a:pPr>
            <a:endParaRPr lang="en-IN" altLang="en-US"/>
          </a:p>
          <a:p>
            <a:pPr marL="0" indent="0" fontAlgn="auto">
              <a:lnSpc>
                <a:spcPct val="130000"/>
              </a:lnSpc>
              <a:spcBef>
                <a:spcPts val="400"/>
              </a:spcBef>
              <a:buNone/>
            </a:pPr>
            <a:endParaRPr lang="en-IN" altLang="en-US"/>
          </a:p>
        </p:txBody>
      </p:sp>
      <p:sp>
        <p:nvSpPr>
          <p:cNvPr id="5" name="Content Placeholder 4"/>
          <p:cNvSpPr/>
          <p:nvPr>
            <p:ph sz="half" idx="2"/>
          </p:nvPr>
        </p:nvSpPr>
        <p:spPr>
          <a:xfrm>
            <a:off x="11497310" y="2042795"/>
            <a:ext cx="137160" cy="102235"/>
          </a:xfrm>
        </p:spPr>
        <p:txBody>
          <a:bodyPr>
            <a:normAutofit fontScale="50000"/>
          </a:bodyPr>
          <a:p>
            <a:pPr marL="0" indent="0">
              <a:buNone/>
            </a:pPr>
            <a:r>
              <a:rPr lang="en-IN" altLang="en-US"/>
              <a:t>                     </a:t>
            </a:r>
            <a:endParaRPr lang="en-IN" altLang="en-US"/>
          </a:p>
        </p:txBody>
      </p:sp>
      <p:pic>
        <p:nvPicPr>
          <p:cNvPr id="7" name="Content Placeholder 3"/>
          <p:cNvPicPr>
            <a:picLocks noChangeAspect="1"/>
          </p:cNvPicPr>
          <p:nvPr/>
        </p:nvPicPr>
        <p:blipFill>
          <a:blip r:embed="rId1"/>
          <a:stretch>
            <a:fillRect/>
          </a:stretch>
        </p:blipFill>
        <p:spPr>
          <a:xfrm>
            <a:off x="6305550" y="1330960"/>
            <a:ext cx="5393690" cy="41960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178560"/>
          </a:xfrm>
        </p:spPr>
        <p:txBody>
          <a:bodyPr/>
          <a:p>
            <a:pPr algn="ctr"/>
            <a:r>
              <a:rPr lang="en-IN" altLang="en-US" sz="5400" b="1" u="sng"/>
              <a:t>CONCLUSION</a:t>
            </a:r>
            <a:endParaRPr lang="en-IN" altLang="en-US" sz="5400" b="1" u="sng"/>
          </a:p>
        </p:txBody>
      </p:sp>
      <p:sp>
        <p:nvSpPr>
          <p:cNvPr id="3" name="Content Placeholder 2"/>
          <p:cNvSpPr>
            <a:spLocks noGrp="1"/>
          </p:cNvSpPr>
          <p:nvPr>
            <p:ph idx="1"/>
          </p:nvPr>
        </p:nvSpPr>
        <p:spPr>
          <a:xfrm>
            <a:off x="838200" y="2069465"/>
            <a:ext cx="10515600" cy="3050540"/>
          </a:xfrm>
        </p:spPr>
        <p:txBody>
          <a:bodyPr>
            <a:normAutofit fontScale="90000"/>
          </a:bodyPr>
          <a:p>
            <a:pPr marL="0" indent="0" algn="just" fontAlgn="auto">
              <a:lnSpc>
                <a:spcPct val="130000"/>
              </a:lnSpc>
              <a:spcBef>
                <a:spcPts val="400"/>
              </a:spcBef>
              <a:buNone/>
            </a:pPr>
            <a:r>
              <a:rPr lang="en-US" sz="3200"/>
              <a:t>The project aims to serve people different current road conditions through dynamic as well as static signs to make their best decisions and save time.  Population growth and different traffic issues were among the parameters analyzed in the project to recommend suitable improvements for smoother traffic flows.</a:t>
            </a:r>
            <a:endParaRPr lang="en-US" sz="32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IN" altLang="en-US" dirty="0"/>
            </a:br>
            <a:br>
              <a:rPr lang="en-IN" altLang="en-US" dirty="0"/>
            </a:br>
            <a:br>
              <a:rPr lang="en-IN" altLang="en-US" dirty="0"/>
            </a:br>
            <a:br>
              <a:rPr lang="en-IN" altLang="en-US" dirty="0"/>
            </a:br>
            <a:br>
              <a:rPr lang="en-IN" altLang="en-US" dirty="0"/>
            </a:br>
            <a:r>
              <a:rPr lang="en-IN" altLang="en-US" b="1" u="sng" dirty="0">
                <a:cs typeface="+mj-lt"/>
              </a:rPr>
              <a:t>INTRODUCTION</a:t>
            </a:r>
            <a:br>
              <a:rPr lang="en-IN" altLang="en-US" b="1" u="sng" dirty="0"/>
            </a:br>
            <a:br>
              <a:rPr lang="en-IN" altLang="en-US" dirty="0"/>
            </a:br>
            <a:br>
              <a:rPr lang="en-IN" altLang="en-US" dirty="0"/>
            </a:br>
            <a:r>
              <a:rPr lang="en-IN" altLang="en-US" dirty="0"/>
              <a:t> </a:t>
            </a:r>
            <a:endParaRPr lang="en-IN" altLang="en-US" dirty="0"/>
          </a:p>
        </p:txBody>
      </p:sp>
      <p:sp>
        <p:nvSpPr>
          <p:cNvPr id="3" name="Subtitle 2"/>
          <p:cNvSpPr>
            <a:spLocks noGrp="1"/>
          </p:cNvSpPr>
          <p:nvPr>
            <p:ph type="subTitle" idx="1"/>
          </p:nvPr>
        </p:nvSpPr>
        <p:spPr>
          <a:xfrm>
            <a:off x="624840" y="1295400"/>
            <a:ext cx="10941685" cy="5267960"/>
          </a:xfrm>
        </p:spPr>
        <p:txBody>
          <a:bodyPr/>
          <a:lstStyle/>
          <a:p>
            <a:pPr algn="l">
              <a:lnSpc>
                <a:spcPct val="90000"/>
              </a:lnSpc>
            </a:pPr>
            <a:endParaRPr lang="en-IN" altLang="en-US" sz="2800"/>
          </a:p>
          <a:p>
            <a:pPr algn="l">
              <a:lnSpc>
                <a:spcPct val="90000"/>
              </a:lnSpc>
            </a:pPr>
            <a:r>
              <a:rPr lang="en-IN" altLang="en-US" sz="2800"/>
              <a:t> Accidents are quite common on roads in present roadways system.</a:t>
            </a:r>
            <a:endParaRPr lang="en-IN" altLang="en-US" sz="2800"/>
          </a:p>
          <a:p>
            <a:pPr algn="l">
              <a:lnSpc>
                <a:spcPct val="90000"/>
              </a:lnSpc>
            </a:pPr>
            <a:r>
              <a:rPr lang="en-IN" altLang="en-US" sz="2800"/>
              <a:t> Traffic collisions in India are a major source of deaths, injuries and property damage every year.</a:t>
            </a:r>
            <a:endParaRPr lang="en-IN" altLang="en-US" sz="2800"/>
          </a:p>
          <a:p>
            <a:pPr algn="l">
              <a:lnSpc>
                <a:spcPct val="110000"/>
              </a:lnSpc>
            </a:pPr>
            <a:endParaRPr lang="en-IN" altLang="en-US" sz="2800"/>
          </a:p>
          <a:p>
            <a:pPr algn="l">
              <a:lnSpc>
                <a:spcPct val="110000"/>
              </a:lnSpc>
            </a:pPr>
            <a:endParaRPr lang="en-IN" altLang="en-US" sz="2800"/>
          </a:p>
        </p:txBody>
      </p:sp>
      <p:pic>
        <p:nvPicPr>
          <p:cNvPr id="5" name="Picture 4"/>
          <p:cNvPicPr>
            <a:picLocks noChangeAspect="1"/>
          </p:cNvPicPr>
          <p:nvPr/>
        </p:nvPicPr>
        <p:blipFill>
          <a:blip r:embed="rId1"/>
          <a:stretch>
            <a:fillRect/>
          </a:stretch>
        </p:blipFill>
        <p:spPr>
          <a:xfrm>
            <a:off x="2902585" y="3425190"/>
            <a:ext cx="6386195" cy="29311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64160"/>
            <a:ext cx="10515600" cy="1325563"/>
          </a:xfrm>
        </p:spPr>
        <p:txBody>
          <a:bodyPr/>
          <a:p>
            <a:pPr algn="ctr"/>
            <a:r>
              <a:rPr lang="en-US" b="1" u="sng">
                <a:sym typeface="+mn-ea"/>
              </a:rPr>
              <a:t>REFERENCES</a:t>
            </a:r>
            <a:endParaRPr lang="en-US" b="1" u="sng"/>
          </a:p>
        </p:txBody>
      </p:sp>
      <p:sp>
        <p:nvSpPr>
          <p:cNvPr id="3" name="Content Placeholder 2"/>
          <p:cNvSpPr>
            <a:spLocks noGrp="1"/>
          </p:cNvSpPr>
          <p:nvPr>
            <p:ph idx="1"/>
          </p:nvPr>
        </p:nvSpPr>
        <p:spPr>
          <a:xfrm>
            <a:off x="1095375" y="1590040"/>
            <a:ext cx="10001885" cy="4885055"/>
          </a:xfrm>
        </p:spPr>
        <p:txBody>
          <a:bodyPr>
            <a:noAutofit/>
          </a:bodyPr>
          <a:p>
            <a:pPr algn="l"/>
            <a:r>
              <a:rPr lang="en-US" sz="2400">
                <a:solidFill>
                  <a:srgbClr val="002060"/>
                </a:solidFill>
              </a:rPr>
              <a:t> http://watson-iot-sensor-simulator.mybluemix.net/</a:t>
            </a:r>
            <a:endParaRPr lang="en-US" sz="2400">
              <a:solidFill>
                <a:srgbClr val="002060"/>
              </a:solidFill>
            </a:endParaRPr>
          </a:p>
          <a:p>
            <a:pPr algn="l"/>
            <a:endParaRPr lang="en-US" sz="2400">
              <a:solidFill>
                <a:srgbClr val="002060"/>
              </a:solidFill>
            </a:endParaRPr>
          </a:p>
          <a:p>
            <a:pPr algn="l"/>
            <a:r>
              <a:rPr lang="en-US" sz="2400">
                <a:solidFill>
                  <a:srgbClr val="002060"/>
                </a:solidFill>
              </a:rPr>
              <a:t> https://en.wikipedia.org/wiki/Internet_of_things </a:t>
            </a:r>
            <a:endParaRPr lang="en-US" sz="2400">
              <a:solidFill>
                <a:srgbClr val="002060"/>
              </a:solidFill>
            </a:endParaRPr>
          </a:p>
          <a:p>
            <a:pPr algn="l"/>
            <a:endParaRPr lang="en-US" sz="2400">
              <a:solidFill>
                <a:srgbClr val="002060"/>
              </a:solidFill>
            </a:endParaRPr>
          </a:p>
          <a:p>
            <a:pPr algn="l"/>
            <a:r>
              <a:rPr lang="en-US" sz="2400">
                <a:solidFill>
                  <a:srgbClr val="002060"/>
                </a:solidFill>
              </a:rPr>
              <a:t>https://rd.eu-gb.mybluemix.net/red/ </a:t>
            </a:r>
            <a:endParaRPr lang="en-US" sz="2400">
              <a:solidFill>
                <a:srgbClr val="002060"/>
              </a:solidFill>
            </a:endParaRPr>
          </a:p>
          <a:p>
            <a:pPr algn="l"/>
            <a:endParaRPr lang="en-US" sz="2400">
              <a:solidFill>
                <a:srgbClr val="002060"/>
              </a:solidFill>
            </a:endParaRPr>
          </a:p>
          <a:p>
            <a:pPr algn="l"/>
            <a:r>
              <a:rPr lang="en-US" sz="2400">
                <a:solidFill>
                  <a:srgbClr val="002060"/>
                </a:solidFill>
              </a:rPr>
              <a:t>https://en.wikipedia.org/wiki/Node-RED </a:t>
            </a:r>
            <a:endParaRPr lang="en-US" sz="2400">
              <a:solidFill>
                <a:srgbClr val="002060"/>
              </a:solidFill>
            </a:endParaRPr>
          </a:p>
          <a:p>
            <a:pPr algn="l"/>
            <a:endParaRPr lang="en-US" sz="2400">
              <a:solidFill>
                <a:srgbClr val="002060"/>
              </a:solidFill>
            </a:endParaRPr>
          </a:p>
          <a:p>
            <a:pPr algn="l"/>
            <a:r>
              <a:rPr lang="en-US" sz="2400">
                <a:solidFill>
                  <a:srgbClr val="002060"/>
                </a:solidFill>
              </a:rPr>
              <a:t>https://en.wikipedia.org/wiki/NodeMCU </a:t>
            </a:r>
            <a:endParaRPr lang="en-US" sz="2400">
              <a:solidFill>
                <a:srgbClr val="002060"/>
              </a:solidFill>
            </a:endParaRPr>
          </a:p>
          <a:p>
            <a:pPr algn="l"/>
            <a:endParaRPr lang="en-US" sz="2400">
              <a:solidFill>
                <a:srgbClr val="002060"/>
              </a:solidFill>
            </a:endParaRPr>
          </a:p>
          <a:p>
            <a:pPr algn="l"/>
            <a:r>
              <a:rPr lang="en-US" sz="2400">
                <a:solidFill>
                  <a:srgbClr val="002060"/>
                </a:solidFill>
              </a:rPr>
              <a:t>https://en.wikipedia.org/wiki/IBM </a:t>
            </a:r>
            <a:endParaRPr lang="en-US" sz="240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t>
            </a:r>
            <a:endParaRPr lang="en-IN" altLang="en-US"/>
          </a:p>
        </p:txBody>
      </p:sp>
      <p:sp>
        <p:nvSpPr>
          <p:cNvPr id="3" name="Content Placeholder 2"/>
          <p:cNvSpPr>
            <a:spLocks noGrp="1"/>
          </p:cNvSpPr>
          <p:nvPr>
            <p:ph idx="1"/>
          </p:nvPr>
        </p:nvSpPr>
        <p:spPr>
          <a:xfrm>
            <a:off x="3225165" y="2433320"/>
            <a:ext cx="6381750" cy="1990725"/>
          </a:xfrm>
        </p:spPr>
        <p:txBody>
          <a:bodyPr/>
          <a:p>
            <a:pPr marL="0" indent="0" algn="l">
              <a:buNone/>
            </a:pPr>
            <a:r>
              <a:rPr lang="en-US" altLang="en-IN" sz="8800"/>
              <a:t>THANK YOU</a:t>
            </a:r>
            <a:endParaRPr lang="en-US" altLang="en-IN" sz="8800"/>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IN" altLang="en-US"/>
              <a:t> </a:t>
            </a:r>
            <a:endParaRPr lang="en-IN" altLang="en-US"/>
          </a:p>
        </p:txBody>
      </p:sp>
      <p:sp>
        <p:nvSpPr>
          <p:cNvPr id="3" name="Content Placeholder 2"/>
          <p:cNvSpPr>
            <a:spLocks noGrp="1"/>
          </p:cNvSpPr>
          <p:nvPr>
            <p:ph sz="half" idx="1"/>
          </p:nvPr>
        </p:nvSpPr>
        <p:spPr>
          <a:xfrm>
            <a:off x="657225" y="522605"/>
            <a:ext cx="5544185" cy="5823585"/>
          </a:xfrm>
        </p:spPr>
        <p:txBody>
          <a:bodyPr>
            <a:normAutofit fontScale="90000" lnSpcReduction="10000"/>
          </a:bodyPr>
          <a:p>
            <a:pPr algn="l" fontAlgn="auto">
              <a:lnSpc>
                <a:spcPct val="110000"/>
              </a:lnSpc>
              <a:spcBef>
                <a:spcPts val="600"/>
              </a:spcBef>
            </a:pPr>
            <a:endParaRPr lang="en-IN" altLang="en-US">
              <a:sym typeface="+mn-ea"/>
            </a:endParaRPr>
          </a:p>
          <a:p>
            <a:pPr algn="l" fontAlgn="auto">
              <a:lnSpc>
                <a:spcPct val="110000"/>
              </a:lnSpc>
              <a:spcBef>
                <a:spcPts val="600"/>
              </a:spcBef>
            </a:pPr>
            <a:r>
              <a:rPr lang="en-IN" altLang="en-US">
                <a:sym typeface="+mn-ea"/>
              </a:rPr>
              <a:t> </a:t>
            </a:r>
            <a:r>
              <a:rPr lang="en-IN" altLang="en-US">
                <a:sym typeface="+mn-ea"/>
              </a:rPr>
              <a:t>In 2015, </a:t>
            </a:r>
            <a:r>
              <a:rPr lang="en-IN" altLang="en-US">
                <a:sym typeface="+mn-ea"/>
              </a:rPr>
              <a:t>according to NGO 'Indians for Road Safety',one person dies every 4 minutes in roads collisions in India.</a:t>
            </a:r>
            <a:endParaRPr lang="en-IN" altLang="en-US">
              <a:sym typeface="+mn-ea"/>
            </a:endParaRPr>
          </a:p>
          <a:p>
            <a:pPr algn="l" fontAlgn="auto">
              <a:lnSpc>
                <a:spcPct val="110000"/>
              </a:lnSpc>
              <a:spcBef>
                <a:spcPts val="600"/>
              </a:spcBef>
            </a:pPr>
            <a:endParaRPr lang="en-IN" altLang="en-US">
              <a:sym typeface="+mn-ea"/>
            </a:endParaRPr>
          </a:p>
          <a:p>
            <a:pPr algn="l" fontAlgn="auto">
              <a:lnSpc>
                <a:spcPct val="110000"/>
              </a:lnSpc>
              <a:spcBef>
                <a:spcPts val="600"/>
              </a:spcBef>
            </a:pPr>
            <a:r>
              <a:rPr lang="en-IN" altLang="en-US">
                <a:sym typeface="+mn-ea"/>
              </a:rPr>
              <a:t>Due to accident,passengers stuck in traffic behind all the debris has to waste much of their valuable time.</a:t>
            </a:r>
            <a:endParaRPr lang="en-IN" altLang="en-US">
              <a:sym typeface="+mn-ea"/>
            </a:endParaRPr>
          </a:p>
          <a:p>
            <a:pPr algn="l" fontAlgn="auto">
              <a:lnSpc>
                <a:spcPct val="110000"/>
              </a:lnSpc>
              <a:spcBef>
                <a:spcPts val="600"/>
              </a:spcBef>
            </a:pPr>
            <a:endParaRPr lang="en-IN" altLang="en-US"/>
          </a:p>
          <a:p>
            <a:pPr algn="l" fontAlgn="auto">
              <a:lnSpc>
                <a:spcPct val="110000"/>
              </a:lnSpc>
              <a:spcBef>
                <a:spcPts val="600"/>
              </a:spcBef>
            </a:pPr>
            <a:r>
              <a:rPr lang="en-IN" altLang="en-US">
                <a:sym typeface="+mn-ea"/>
              </a:rPr>
              <a:t>Government of India has applied diffrent schemes to control the situation,but  these attempts have yet to show any significant effects .</a:t>
            </a:r>
            <a:endParaRPr lang="en-IN" altLang="en-US">
              <a:sym typeface="+mn-ea"/>
            </a:endParaRPr>
          </a:p>
          <a:p>
            <a:pPr algn="l" fontAlgn="auto">
              <a:lnSpc>
                <a:spcPct val="110000"/>
              </a:lnSpc>
              <a:spcBef>
                <a:spcPts val="600"/>
              </a:spcBef>
            </a:pPr>
            <a:endParaRPr lang="en-US"/>
          </a:p>
        </p:txBody>
      </p:sp>
      <p:pic>
        <p:nvPicPr>
          <p:cNvPr id="4" name="Content Placeholder 3"/>
          <p:cNvPicPr>
            <a:picLocks noChangeAspect="1"/>
          </p:cNvPicPr>
          <p:nvPr>
            <p:ph sz="half" idx="2"/>
          </p:nvPr>
        </p:nvPicPr>
        <p:blipFill>
          <a:blip r:embed="rId1"/>
          <a:stretch>
            <a:fillRect/>
          </a:stretch>
        </p:blipFill>
        <p:spPr>
          <a:xfrm>
            <a:off x="6646545" y="1691005"/>
            <a:ext cx="4782185" cy="34556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a:t> </a:t>
            </a:r>
            <a:r>
              <a:rPr lang="en-IN" altLang="en-US" sz="5400" b="1" u="sng"/>
              <a:t>OBJECTIVE</a:t>
            </a:r>
            <a:endParaRPr lang="en-IN" altLang="en-US" sz="5400" b="1" u="sng"/>
          </a:p>
        </p:txBody>
      </p:sp>
      <p:sp>
        <p:nvSpPr>
          <p:cNvPr id="3" name="Content Placeholder 2"/>
          <p:cNvSpPr>
            <a:spLocks noGrp="1"/>
          </p:cNvSpPr>
          <p:nvPr>
            <p:ph sz="half" idx="1"/>
          </p:nvPr>
        </p:nvSpPr>
        <p:spPr>
          <a:xfrm>
            <a:off x="838200" y="1691005"/>
            <a:ext cx="5544820" cy="4651375"/>
          </a:xfrm>
        </p:spPr>
        <p:txBody>
          <a:bodyPr>
            <a:normAutofit lnSpcReduction="10000"/>
          </a:bodyPr>
          <a:p>
            <a:pPr fontAlgn="auto">
              <a:lnSpc>
                <a:spcPct val="120000"/>
              </a:lnSpc>
              <a:spcBef>
                <a:spcPts val="400"/>
              </a:spcBef>
            </a:pPr>
            <a:r>
              <a:rPr lang="en-US"/>
              <a:t>In present System the road signs </a:t>
            </a:r>
            <a:r>
              <a:rPr lang="en-IN" altLang="en-US"/>
              <a:t>are</a:t>
            </a:r>
            <a:r>
              <a:rPr lang="en-US"/>
              <a:t> Static</a:t>
            </a:r>
            <a:r>
              <a:rPr lang="en-IN" altLang="en-US"/>
              <a:t>,which is one of the reason behind accidents.</a:t>
            </a:r>
            <a:endParaRPr lang="en-US"/>
          </a:p>
          <a:p>
            <a:pPr fontAlgn="auto">
              <a:lnSpc>
                <a:spcPct val="120000"/>
              </a:lnSpc>
              <a:spcBef>
                <a:spcPts val="400"/>
              </a:spcBef>
            </a:pPr>
            <a:endParaRPr lang="en-US"/>
          </a:p>
          <a:p>
            <a:pPr fontAlgn="auto">
              <a:lnSpc>
                <a:spcPct val="120000"/>
              </a:lnSpc>
              <a:spcBef>
                <a:spcPts val="400"/>
              </a:spcBef>
            </a:pPr>
            <a:r>
              <a:rPr lang="en-US"/>
              <a:t> We can consider some cases when there are some road diversions due to heavy traffic or due to accidents then we can change the road signs accordingly if they are digitalized.</a:t>
            </a:r>
            <a:endParaRPr lang="en-US" sz="3200"/>
          </a:p>
          <a:p>
            <a:pPr fontAlgn="auto">
              <a:lnSpc>
                <a:spcPct val="120000"/>
              </a:lnSpc>
              <a:spcBef>
                <a:spcPts val="400"/>
              </a:spcBef>
            </a:pPr>
            <a:endParaRPr lang="en-US" altLang="en-US" sz="3200"/>
          </a:p>
        </p:txBody>
      </p:sp>
      <p:pic>
        <p:nvPicPr>
          <p:cNvPr id="5" name="Content Placeholder 4"/>
          <p:cNvPicPr>
            <a:picLocks noChangeAspect="1"/>
          </p:cNvPicPr>
          <p:nvPr>
            <p:ph sz="half" idx="2"/>
          </p:nvPr>
        </p:nvPicPr>
        <p:blipFill>
          <a:blip r:embed="rId1"/>
          <a:stretch>
            <a:fillRect/>
          </a:stretch>
        </p:blipFill>
        <p:spPr>
          <a:xfrm>
            <a:off x="6674485" y="2109470"/>
            <a:ext cx="5181600" cy="27997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a:t>
            </a:r>
            <a:endParaRPr lang="en-IN" altLang="en-US"/>
          </a:p>
        </p:txBody>
      </p:sp>
      <p:sp>
        <p:nvSpPr>
          <p:cNvPr id="3" name="Content Placeholder 2"/>
          <p:cNvSpPr>
            <a:spLocks noGrp="1"/>
          </p:cNvSpPr>
          <p:nvPr>
            <p:ph sz="half" idx="1"/>
          </p:nvPr>
        </p:nvSpPr>
        <p:spPr>
          <a:xfrm>
            <a:off x="838200" y="687705"/>
            <a:ext cx="10899140" cy="5489575"/>
          </a:xfrm>
        </p:spPr>
        <p:txBody>
          <a:bodyPr>
            <a:normAutofit lnSpcReduction="10000"/>
          </a:bodyPr>
          <a:p>
            <a:endParaRPr lang="en-US">
              <a:sym typeface="+mn-ea"/>
            </a:endParaRPr>
          </a:p>
          <a:p>
            <a:pPr fontAlgn="auto">
              <a:spcAft>
                <a:spcPts val="200"/>
              </a:spcAft>
            </a:pPr>
            <a:r>
              <a:rPr lang="en-US">
                <a:sym typeface="+mn-ea"/>
              </a:rPr>
              <a:t>This project proposes a system </a:t>
            </a:r>
            <a:r>
              <a:rPr lang="en-IN" altLang="en-US">
                <a:sym typeface="+mn-ea"/>
              </a:rPr>
              <a:t>based on IOT (Internet OF Things)</a:t>
            </a:r>
            <a:r>
              <a:rPr lang="en-US">
                <a:sym typeface="+mn-ea"/>
              </a:rPr>
              <a:t> which has digital sign boards on which the signs can be changed dynamically.</a:t>
            </a:r>
            <a:endParaRPr lang="en-US">
              <a:sym typeface="+mn-ea"/>
            </a:endParaRPr>
          </a:p>
          <a:p>
            <a:pPr fontAlgn="auto">
              <a:spcAft>
                <a:spcPts val="200"/>
              </a:spcAft>
            </a:pPr>
            <a:endParaRPr lang="en-US">
              <a:sym typeface="+mn-ea"/>
            </a:endParaRPr>
          </a:p>
          <a:p>
            <a:pPr fontAlgn="auto">
              <a:spcAft>
                <a:spcPts val="200"/>
              </a:spcAft>
            </a:pPr>
            <a:r>
              <a:rPr lang="en-US">
                <a:sym typeface="+mn-ea"/>
              </a:rPr>
              <a:t>By using </a:t>
            </a:r>
            <a:r>
              <a:rPr lang="en-IN" altLang="en-US">
                <a:sym typeface="+mn-ea"/>
              </a:rPr>
              <a:t>it,</a:t>
            </a:r>
            <a:r>
              <a:rPr lang="en-US">
                <a:sym typeface="+mn-ea"/>
              </a:rPr>
              <a:t> we can get the weather </a:t>
            </a:r>
            <a:r>
              <a:rPr lang="en-IN" altLang="en-US">
                <a:sym typeface="+mn-ea"/>
              </a:rPr>
              <a:t>or road condition</a:t>
            </a:r>
            <a:r>
              <a:rPr lang="en-US">
                <a:sym typeface="+mn-ea"/>
              </a:rPr>
              <a:t> reports based on which we can set the </a:t>
            </a:r>
            <a:r>
              <a:rPr lang="en-IN" altLang="en-US">
                <a:sym typeface="+mn-ea"/>
              </a:rPr>
              <a:t>road sign</a:t>
            </a:r>
            <a:r>
              <a:rPr lang="en-US">
                <a:sym typeface="+mn-ea"/>
              </a:rPr>
              <a:t> to particular area. </a:t>
            </a:r>
            <a:endParaRPr lang="en-US"/>
          </a:p>
          <a:p>
            <a:pPr fontAlgn="auto">
              <a:spcAft>
                <a:spcPts val="200"/>
              </a:spcAft>
            </a:pPr>
            <a:endParaRPr lang="en-US">
              <a:sym typeface="+mn-ea"/>
            </a:endParaRPr>
          </a:p>
          <a:p>
            <a:pPr fontAlgn="auto">
              <a:spcAft>
                <a:spcPts val="200"/>
              </a:spcAft>
            </a:pPr>
            <a:r>
              <a:rPr lang="en-US">
                <a:sym typeface="+mn-ea"/>
              </a:rPr>
              <a:t>If there is rainfall then the roads will be slippery and </a:t>
            </a:r>
            <a:r>
              <a:rPr lang="en-IN" altLang="en-US">
                <a:sym typeface="+mn-ea"/>
              </a:rPr>
              <a:t>the the signs will display the same.</a:t>
            </a:r>
            <a:endParaRPr lang="en-IN" altLang="en-US"/>
          </a:p>
          <a:p>
            <a:pPr fontAlgn="auto">
              <a:spcAft>
                <a:spcPts val="200"/>
              </a:spcAft>
            </a:pPr>
            <a:endParaRPr lang="en-US"/>
          </a:p>
          <a:p>
            <a:pPr fontAlgn="auto">
              <a:spcAft>
                <a:spcPts val="200"/>
              </a:spcAft>
            </a:pPr>
            <a:r>
              <a:rPr lang="en-US"/>
              <a:t> </a:t>
            </a:r>
            <a:r>
              <a:rPr lang="en-IN" altLang="en-US"/>
              <a:t>Also,</a:t>
            </a:r>
            <a:r>
              <a:rPr lang="en-US"/>
              <a:t>static signs are not very eye-catching and are ignored by the people, it increases the chances of accidents. </a:t>
            </a:r>
            <a:endParaRPr lang="en-US"/>
          </a:p>
        </p:txBody>
      </p:sp>
      <p:sp>
        <p:nvSpPr>
          <p:cNvPr id="5" name="Content Placeholder 4"/>
          <p:cNvSpPr/>
          <p:nvPr>
            <p:ph sz="half" idx="2"/>
          </p:nvPr>
        </p:nvSpPr>
        <p:spPr>
          <a:xfrm flipH="1">
            <a:off x="11737340" y="5715000"/>
            <a:ext cx="76200" cy="462280"/>
          </a:xfrm>
        </p:spPr>
        <p:txBody>
          <a:bodyPr>
            <a:normAutofit fontScale="90000" lnSpcReduction="10000"/>
          </a:bodyPr>
          <a:p>
            <a:pPr marL="0" indent="0">
              <a:buNone/>
            </a:pPr>
            <a:r>
              <a:rPr lang="en-IN" altLang="en-US"/>
              <a:t> </a:t>
            </a:r>
            <a:endParaRPr lang="en-IN" altLang="en-US"/>
          </a:p>
        </p:txBody>
      </p:sp>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2300" y="663575"/>
            <a:ext cx="8428355" cy="1276985"/>
          </a:xfrm>
        </p:spPr>
        <p:txBody>
          <a:bodyPr/>
          <a:lstStyle/>
          <a:p>
            <a:pPr algn="ctr"/>
            <a:r>
              <a:rPr lang="en-US" sz="5400" b="1" u="sng" dirty="0"/>
              <a:t>H</a:t>
            </a:r>
            <a:r>
              <a:rPr lang="en-IN" altLang="en-US" sz="5400" b="1" u="sng" dirty="0"/>
              <a:t>ARDWARE REQUIREMENTS</a:t>
            </a:r>
            <a:endParaRPr lang="en-IN" altLang="en-US" sz="5400" b="1" u="sng" dirty="0"/>
          </a:p>
        </p:txBody>
      </p:sp>
      <p:pic>
        <p:nvPicPr>
          <p:cNvPr id="9" name="Picture 8" descr="j1dfs43m"/>
          <p:cNvPicPr>
            <a:picLocks noChangeAspect="1"/>
          </p:cNvPicPr>
          <p:nvPr/>
        </p:nvPicPr>
        <p:blipFill>
          <a:blip r:embed="rId1"/>
          <a:stretch>
            <a:fillRect/>
          </a:stretch>
        </p:blipFill>
        <p:spPr>
          <a:xfrm>
            <a:off x="2124710" y="2507615"/>
            <a:ext cx="7943850" cy="3810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4000" b="1" u="sng">
                <a:latin typeface="Times New Roman" panose="02020603050405020304" charset="0"/>
                <a:cs typeface="Times New Roman" panose="02020603050405020304" charset="0"/>
              </a:rPr>
              <a:t>Hardware Required for this project are:-</a:t>
            </a:r>
            <a:endParaRPr lang="en-US" sz="4000" b="1" u="sng">
              <a:latin typeface="Times New Roman" panose="02020603050405020304" charset="0"/>
              <a:cs typeface="Times New Roman" panose="02020603050405020304" charset="0"/>
            </a:endParaRPr>
          </a:p>
        </p:txBody>
      </p:sp>
      <p:sp>
        <p:nvSpPr>
          <p:cNvPr id="3" name="Content Placeholder 2"/>
          <p:cNvSpPr>
            <a:spLocks noGrp="1"/>
          </p:cNvSpPr>
          <p:nvPr>
            <p:ph sz="half" idx="1"/>
          </p:nvPr>
        </p:nvSpPr>
        <p:spPr/>
        <p:txBody>
          <a:bodyPr>
            <a:normAutofit lnSpcReduction="10000"/>
          </a:bodyPr>
          <a:p>
            <a:pPr marL="514350" indent="-514350">
              <a:buFont typeface="+mj-lt"/>
              <a:buAutoNum type="arabicPeriod"/>
            </a:pPr>
            <a:r>
              <a:rPr lang="en-US" b="1"/>
              <a:t>NodeMCU </a:t>
            </a:r>
            <a:endParaRPr lang="en-US" b="1"/>
          </a:p>
          <a:p>
            <a:pPr marL="514350" indent="-514350">
              <a:buFont typeface="+mj-lt"/>
              <a:buAutoNum type="arabicPeriod"/>
            </a:pPr>
            <a:endParaRPr lang="en-US" b="1"/>
          </a:p>
          <a:p>
            <a:pPr marL="514350" indent="-514350">
              <a:buFont typeface="+mj-lt"/>
              <a:buAutoNum type="arabicPeriod"/>
            </a:pPr>
            <a:r>
              <a:rPr lang="en-US" b="1"/>
              <a:t>PIR SENSOR</a:t>
            </a:r>
            <a:endParaRPr lang="en-US" b="1"/>
          </a:p>
          <a:p>
            <a:pPr marL="514350" indent="-514350">
              <a:buFont typeface="+mj-lt"/>
              <a:buAutoNum type="arabicPeriod"/>
            </a:pPr>
            <a:endParaRPr lang="en-US" b="1"/>
          </a:p>
          <a:p>
            <a:pPr marL="514350" indent="-514350">
              <a:buFont typeface="+mj-lt"/>
              <a:buAutoNum type="arabicPeriod"/>
            </a:pPr>
            <a:r>
              <a:rPr lang="en-US" b="1"/>
              <a:t>PUSH BUTTON </a:t>
            </a:r>
            <a:endParaRPr lang="en-US" b="1"/>
          </a:p>
          <a:p>
            <a:pPr marL="514350" indent="-514350">
              <a:buFont typeface="+mj-lt"/>
              <a:buAutoNum type="arabicPeriod"/>
            </a:pPr>
            <a:endParaRPr lang="en-US" b="1"/>
          </a:p>
          <a:p>
            <a:pPr marL="514350" indent="-514350">
              <a:buFont typeface="+mj-lt"/>
              <a:buAutoNum type="arabicPeriod"/>
            </a:pPr>
            <a:r>
              <a:rPr lang="en-US" b="1"/>
              <a:t>OLED SCREEN</a:t>
            </a:r>
            <a:endParaRPr lang="en-US" b="1"/>
          </a:p>
          <a:p>
            <a:pPr marL="514350" indent="-514350">
              <a:buFont typeface="+mj-lt"/>
              <a:buAutoNum type="arabicPeriod"/>
            </a:pPr>
            <a:endParaRPr lang="en-US" b="1"/>
          </a:p>
          <a:p>
            <a:pPr marL="514350" indent="-514350">
              <a:buFont typeface="+mj-lt"/>
              <a:buAutoNum type="arabicPeriod"/>
            </a:pPr>
            <a:r>
              <a:rPr lang="en-US" b="1"/>
              <a:t>HUMIDITY SENSOR</a:t>
            </a:r>
            <a:endParaRPr lang="en-US" b="1"/>
          </a:p>
        </p:txBody>
      </p:sp>
      <p:pic>
        <p:nvPicPr>
          <p:cNvPr id="4" name="Picture 2" descr="IMG_256"/>
          <p:cNvPicPr>
            <a:picLocks noChangeAspect="1"/>
          </p:cNvPicPr>
          <p:nvPr>
            <p:ph sz="half" idx="2"/>
          </p:nvPr>
        </p:nvPicPr>
        <p:blipFill>
          <a:blip r:embed="rId1"/>
          <a:stretch>
            <a:fillRect/>
          </a:stretch>
        </p:blipFill>
        <p:spPr>
          <a:xfrm>
            <a:off x="6212205" y="2142490"/>
            <a:ext cx="2018665" cy="1339215"/>
          </a:xfrm>
          <a:prstGeom prst="rect">
            <a:avLst/>
          </a:prstGeom>
          <a:noFill/>
          <a:ln w="9525">
            <a:noFill/>
          </a:ln>
        </p:spPr>
      </p:pic>
      <p:pic>
        <p:nvPicPr>
          <p:cNvPr id="5" name="Picture 3" descr="IMG_256"/>
          <p:cNvPicPr>
            <a:picLocks noChangeAspect="1"/>
          </p:cNvPicPr>
          <p:nvPr/>
        </p:nvPicPr>
        <p:blipFill>
          <a:blip r:embed="rId2"/>
          <a:stretch>
            <a:fillRect/>
          </a:stretch>
        </p:blipFill>
        <p:spPr>
          <a:xfrm rot="300000">
            <a:off x="8595360" y="1759585"/>
            <a:ext cx="2868930" cy="2105025"/>
          </a:xfrm>
          <a:prstGeom prst="rect">
            <a:avLst/>
          </a:prstGeom>
          <a:noFill/>
          <a:ln w="9525">
            <a:noFill/>
          </a:ln>
        </p:spPr>
      </p:pic>
      <p:pic>
        <p:nvPicPr>
          <p:cNvPr id="8" name="Picture 7" descr="Pushbutton (4 pin Tactile-Micro) Switch - Small__33220.1561064769"/>
          <p:cNvPicPr>
            <a:picLocks noChangeAspect="1"/>
          </p:cNvPicPr>
          <p:nvPr/>
        </p:nvPicPr>
        <p:blipFill>
          <a:blip r:embed="rId3"/>
          <a:stretch>
            <a:fillRect/>
          </a:stretch>
        </p:blipFill>
        <p:spPr>
          <a:xfrm rot="300000">
            <a:off x="7958455" y="3640455"/>
            <a:ext cx="1218565" cy="1218565"/>
          </a:xfrm>
          <a:prstGeom prst="rect">
            <a:avLst/>
          </a:prstGeom>
        </p:spPr>
      </p:pic>
      <p:pic>
        <p:nvPicPr>
          <p:cNvPr id="6" name="Picture 5" descr="IMG_256"/>
          <p:cNvPicPr>
            <a:picLocks noChangeAspect="1"/>
          </p:cNvPicPr>
          <p:nvPr/>
        </p:nvPicPr>
        <p:blipFill>
          <a:blip r:embed="rId4"/>
          <a:stretch>
            <a:fillRect/>
          </a:stretch>
        </p:blipFill>
        <p:spPr>
          <a:xfrm>
            <a:off x="9451340" y="4124325"/>
            <a:ext cx="1471930" cy="1928495"/>
          </a:xfrm>
          <a:prstGeom prst="rect">
            <a:avLst/>
          </a:prstGeom>
          <a:noFill/>
          <a:ln w="9525">
            <a:noFill/>
          </a:ln>
        </p:spPr>
      </p:pic>
      <p:pic>
        <p:nvPicPr>
          <p:cNvPr id="7" name="Picture 12" descr="DHT11–Temperature-Sensor-Pinout"/>
          <p:cNvPicPr>
            <a:picLocks noChangeAspect="1"/>
          </p:cNvPicPr>
          <p:nvPr/>
        </p:nvPicPr>
        <p:blipFill>
          <a:blip r:embed="rId5"/>
          <a:stretch>
            <a:fillRect/>
          </a:stretch>
        </p:blipFill>
        <p:spPr>
          <a:xfrm>
            <a:off x="6287135" y="4435475"/>
            <a:ext cx="1620520" cy="14770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NodeMCU</a:t>
            </a:r>
            <a:r>
              <a:rPr lang="en-IN" altLang="en-US" b="1">
                <a:sym typeface="+mn-ea"/>
              </a:rPr>
              <a:t>:-</a:t>
            </a:r>
            <a:r>
              <a:rPr lang="en-US" b="1">
                <a:sym typeface="+mn-ea"/>
              </a:rPr>
              <a:t> </a:t>
            </a:r>
            <a:endParaRPr lang="en-US"/>
          </a:p>
        </p:txBody>
      </p:sp>
      <p:sp>
        <p:nvSpPr>
          <p:cNvPr id="3" name="Content Placeholder 2"/>
          <p:cNvSpPr>
            <a:spLocks noGrp="1"/>
          </p:cNvSpPr>
          <p:nvPr>
            <p:ph sz="half" idx="1"/>
          </p:nvPr>
        </p:nvSpPr>
        <p:spPr/>
        <p:txBody>
          <a:bodyPr/>
          <a:p>
            <a:r>
              <a:rPr lang="en-US"/>
              <a:t>NodeMCU is a low-cost open source IoT platform.</a:t>
            </a:r>
            <a:endParaRPr lang="en-US"/>
          </a:p>
          <a:p>
            <a:endParaRPr lang="en-US"/>
          </a:p>
          <a:p>
            <a:r>
              <a:rPr lang="en-US"/>
              <a:t>It is the firmware for which open source prototyping board designs are available</a:t>
            </a:r>
            <a:endParaRPr lang="en-US"/>
          </a:p>
          <a:p>
            <a:endParaRPr lang="en-US"/>
          </a:p>
          <a:p>
            <a:r>
              <a:rPr lang="en-US"/>
              <a:t>The name “NodeMCU” combines “node” and “MCU” (Micro Controller Unit).</a:t>
            </a:r>
            <a:endParaRPr lang="en-US"/>
          </a:p>
        </p:txBody>
      </p:sp>
      <p:pic>
        <p:nvPicPr>
          <p:cNvPr id="4" name="Picture 2" descr="IMG_256"/>
          <p:cNvPicPr>
            <a:picLocks noChangeAspect="1"/>
          </p:cNvPicPr>
          <p:nvPr>
            <p:ph sz="half" idx="2"/>
          </p:nvPr>
        </p:nvPicPr>
        <p:blipFill>
          <a:blip r:embed="rId1"/>
          <a:stretch>
            <a:fillRect/>
          </a:stretch>
        </p:blipFill>
        <p:spPr>
          <a:xfrm>
            <a:off x="6172200" y="2282190"/>
            <a:ext cx="5181600" cy="34372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7548</Words>
  <Application>WPS Presentation</Application>
  <PresentationFormat>Widescreen</PresentationFormat>
  <Paragraphs>240</Paragraphs>
  <Slides>31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Arial</vt:lpstr>
      <vt:lpstr>SimSun</vt:lpstr>
      <vt:lpstr>Wingdings</vt:lpstr>
      <vt:lpstr>Times New Roman</vt:lpstr>
      <vt:lpstr>Calibri Light</vt:lpstr>
      <vt:lpstr>Calibri</vt:lpstr>
      <vt:lpstr>Microsoft YaHei</vt:lpstr>
      <vt:lpstr>Arial Unicode MS</vt:lpstr>
      <vt:lpstr>Trebuchet MS</vt:lpstr>
      <vt:lpstr>Adobe Gothic Std B</vt:lpstr>
      <vt:lpstr>Office Theme</vt:lpstr>
      <vt:lpstr>     </vt:lpstr>
      <vt:lpstr> </vt:lpstr>
      <vt:lpstr>     INTRODUCTION    </vt:lpstr>
      <vt:lpstr> </vt:lpstr>
      <vt:lpstr>                          OBJECTIVE</vt:lpstr>
      <vt:lpstr> </vt:lpstr>
      <vt:lpstr>HARDWARE REQUIREMENTS</vt:lpstr>
      <vt:lpstr>Hardware Required for this project are:-</vt:lpstr>
      <vt:lpstr>NodeMCU:- </vt:lpstr>
      <vt:lpstr>PIR SENSOR:- </vt:lpstr>
      <vt:lpstr>PUSH BUTTON :-</vt:lpstr>
      <vt:lpstr>OLED SCREEN:-</vt:lpstr>
      <vt:lpstr>HUMIDITY SENSOR:-</vt:lpstr>
      <vt:lpstr>SOFTWARE REQUIREMENTS </vt:lpstr>
      <vt:lpstr>Software Required for this project are:-</vt:lpstr>
      <vt:lpstr>ARDUINO IDE</vt:lpstr>
      <vt:lpstr>NODE-RED</vt:lpstr>
      <vt:lpstr>MIT APP INVENTOR</vt:lpstr>
      <vt:lpstr>IBM CLOUD</vt:lpstr>
      <vt:lpstr> WORKING</vt:lpstr>
      <vt:lpstr>NODERED FLOW  : </vt:lpstr>
      <vt:lpstr>WEB PAGE:</vt:lpstr>
      <vt:lpstr>MOBILE APPLICATION :</vt:lpstr>
      <vt:lpstr>PowerPoint 演示文稿</vt:lpstr>
      <vt:lpstr>Message Alert: </vt:lpstr>
      <vt:lpstr>FUTURE SCOPE</vt:lpstr>
      <vt:lpstr>             </vt:lpstr>
      <vt:lpstr>PowerPoint 演示文稿</vt:lpstr>
      <vt:lpstr>CONCLUSION</vt:lpstr>
      <vt:lpstr>PowerPoint 演示文稿</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    INTRODUCTION    </dc:title>
  <dc:creator/>
  <cp:lastModifiedBy>KIIT</cp:lastModifiedBy>
  <cp:revision>25</cp:revision>
  <dcterms:created xsi:type="dcterms:W3CDTF">2020-06-13T12:47:00Z</dcterms:created>
  <dcterms:modified xsi:type="dcterms:W3CDTF">2020-06-13T17:06:13Z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1033-11.2.0.9396</vt:lpwstr>
  </property>
</Properties>
</file>